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Mervale Script" panose="03060506000000020000" pitchFamily="66"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9398" autoAdjust="0"/>
  </p:normalViewPr>
  <p:slideViewPr>
    <p:cSldViewPr snapToGrid="0">
      <p:cViewPr varScale="1">
        <p:scale>
          <a:sx n="30" d="100"/>
          <a:sy n="30" d="100"/>
        </p:scale>
        <p:origin x="2630"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141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16DC4-DE80-40C5-AB98-9F9C93EBAF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800" dirty="0">
                <a:latin typeface="Mervale Script" panose="03060506000000020000" pitchFamily="66" charset="0"/>
              </a:rPr>
              <a:t>“speaking to one another”</a:t>
            </a:r>
          </a:p>
        </p:txBody>
      </p:sp>
      <p:sp>
        <p:nvSpPr>
          <p:cNvPr id="3" name="Date Placeholder 2">
            <a:extLst>
              <a:ext uri="{FF2B5EF4-FFF2-40B4-BE49-F238E27FC236}">
                <a16:creationId xmlns:a16="http://schemas.microsoft.com/office/drawing/2014/main" id="{6A881393-3F6C-46DF-8F61-4480B245B1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31, 2019 am</a:t>
            </a:r>
          </a:p>
        </p:txBody>
      </p:sp>
      <p:sp>
        <p:nvSpPr>
          <p:cNvPr id="4" name="Footer Placeholder 3">
            <a:extLst>
              <a:ext uri="{FF2B5EF4-FFF2-40B4-BE49-F238E27FC236}">
                <a16:creationId xmlns:a16="http://schemas.microsoft.com/office/drawing/2014/main" id="{C77CCA84-2AAD-486A-B22A-815A347FEC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2C6D000-6CE2-4D30-A1C0-A780923006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5FD28E8-04FE-4875-9F91-D2F63181A7CF}" type="slidenum">
              <a:rPr lang="en-US" smtClean="0"/>
              <a:t>‹#›</a:t>
            </a:fld>
            <a:endParaRPr lang="en-US" dirty="0"/>
          </a:p>
        </p:txBody>
      </p:sp>
    </p:spTree>
    <p:extLst>
      <p:ext uri="{BB962C8B-B14F-4D97-AF65-F5344CB8AC3E}">
        <p14:creationId xmlns:p14="http://schemas.microsoft.com/office/powerpoint/2010/main" val="293601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9804-DB04-43A3-8221-1DF47802814A}"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B99E6-B0EC-4D01-BDC8-39D9D79BF61C}" type="slidenum">
              <a:rPr lang="en-US" smtClean="0"/>
              <a:t>‹#›</a:t>
            </a:fld>
            <a:endParaRPr lang="en-US"/>
          </a:p>
        </p:txBody>
      </p:sp>
    </p:spTree>
    <p:extLst>
      <p:ext uri="{BB962C8B-B14F-4D97-AF65-F5344CB8AC3E}">
        <p14:creationId xmlns:p14="http://schemas.microsoft.com/office/powerpoint/2010/main" val="234660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area where the Lord’s church differs from almost all other religious groups is musical worship.</a:t>
            </a:r>
          </a:p>
          <a:p>
            <a:pPr marL="628650" lvl="1" indent="-171450">
              <a:buFont typeface="Arial" panose="020B0604020202020204" pitchFamily="34" charset="0"/>
              <a:buChar char="•"/>
            </a:pPr>
            <a:r>
              <a:rPr lang="en-US" dirty="0"/>
              <a:t>It is rather common in discussions with those in the denominations for them to ask, Why don’t you believe in music in worship?  (We do, BTW).  But they mean the use of instruments, either instead of, or to accompany the singing that is done.</a:t>
            </a:r>
          </a:p>
          <a:p>
            <a:pPr marL="628650" lvl="1" indent="-171450">
              <a:buFont typeface="Arial" panose="020B0604020202020204" pitchFamily="34" charset="0"/>
              <a:buChar char="•"/>
            </a:pPr>
            <a:r>
              <a:rPr lang="en-US" dirty="0"/>
              <a:t>I would like to answer that question, to the best of my ability, in this lesson.</a:t>
            </a:r>
          </a:p>
          <a:p>
            <a:pPr marL="0" lvl="0" indent="0">
              <a:buFont typeface="Arial" panose="020B0604020202020204" pitchFamily="34" charset="0"/>
              <a:buNone/>
            </a:pPr>
            <a:r>
              <a:rPr lang="en-US" b="1" dirty="0"/>
              <a:t>It is interesting that there are many who bemoan the sad state of music in the denominations today</a:t>
            </a:r>
          </a:p>
          <a:p>
            <a:pPr marL="628650" lvl="1" indent="-171450">
              <a:buFont typeface="Arial" panose="020B0604020202020204" pitchFamily="34" charset="0"/>
              <a:buChar char="•"/>
            </a:pPr>
            <a:r>
              <a:rPr lang="en-US" dirty="0"/>
              <a:t>They talk about the rise of praise bands, that leave congregants as more audience than participants</a:t>
            </a:r>
          </a:p>
          <a:p>
            <a:pPr marL="628650" lvl="1" indent="-171450">
              <a:buFont typeface="Arial" panose="020B0604020202020204" pitchFamily="34" charset="0"/>
              <a:buChar char="•"/>
            </a:pPr>
            <a:r>
              <a:rPr lang="en-US" dirty="0"/>
              <a:t>When congregants are encouraged to participate, often the lyrics are put on a screen, and only the melody is sung.</a:t>
            </a:r>
          </a:p>
          <a:p>
            <a:pPr marL="628650" lvl="1" indent="-171450">
              <a:buFont typeface="Arial" panose="020B0604020202020204" pitchFamily="34" charset="0"/>
              <a:buChar char="•"/>
            </a:pPr>
            <a:r>
              <a:rPr lang="en-US" dirty="0"/>
              <a:t>I don’t know how many times that visitors have talked about how much they enjoy the four part harmony of our a </a:t>
            </a:r>
            <a:r>
              <a:rPr lang="en-US" dirty="0" err="1"/>
              <a:t>capella</a:t>
            </a:r>
            <a:r>
              <a:rPr lang="en-US" dirty="0"/>
              <a:t> singing in worship.</a:t>
            </a:r>
          </a:p>
          <a:p>
            <a:pPr marL="0" lvl="0" indent="0">
              <a:buFont typeface="Arial" panose="020B0604020202020204" pitchFamily="34" charset="0"/>
              <a:buNone/>
            </a:pPr>
            <a:r>
              <a:rPr lang="en-US" b="1" dirty="0"/>
              <a:t>But, that is irrelevant as to whether a </a:t>
            </a:r>
            <a:r>
              <a:rPr lang="en-US" b="1" dirty="0" err="1"/>
              <a:t>capella</a:t>
            </a:r>
            <a:r>
              <a:rPr lang="en-US" b="1" dirty="0"/>
              <a:t> singing, or singing with instruments is God’s way?  And so, we seek to come to some determination with this lesson.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(1 Peter 3:15), </a:t>
            </a:r>
            <a:r>
              <a:rPr lang="en-US" i="1" dirty="0"/>
              <a:t>“But sanctify the Lord God in your hearts</a:t>
            </a:r>
            <a:r>
              <a:rPr lang="en-US" b="1" i="1" dirty="0"/>
              <a:t>, and always be ready to give a defense </a:t>
            </a:r>
            <a:r>
              <a:rPr lang="en-US" i="1" dirty="0"/>
              <a:t>to everyone who asks you a reason for the hope that is in you, with meekness and fear.”</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(Jude 3), </a:t>
            </a:r>
            <a:r>
              <a:rPr lang="en-US" i="1" dirty="0"/>
              <a:t>“Beloved, while I was very diligent to write to you concerning our common salvation, I found it necessary to write to you exhorting you to </a:t>
            </a:r>
            <a:r>
              <a:rPr lang="en-US" b="1" i="1" dirty="0"/>
              <a:t>contend earnestly for the faith which was once for all delivered</a:t>
            </a:r>
            <a:r>
              <a:rPr lang="en-US" i="1" dirty="0"/>
              <a:t> to the saints.”</a:t>
            </a:r>
          </a:p>
          <a:p>
            <a:pPr marL="628650" lvl="1" indent="-171450">
              <a:buFont typeface="Arial" panose="020B0604020202020204" pitchFamily="34" charset="0"/>
              <a:buChar char="•"/>
            </a:pPr>
            <a:r>
              <a:rPr lang="en-US" i="0" dirty="0"/>
              <a:t>It might not matter to some people, who do not have a proper understanding of what the Lordship of Jesus entails.</a:t>
            </a:r>
          </a:p>
          <a:p>
            <a:pPr marL="628650" lvl="1" indent="-171450">
              <a:buFont typeface="Arial" panose="020B0604020202020204" pitchFamily="34" charset="0"/>
              <a:buChar char="•"/>
            </a:pPr>
            <a:r>
              <a:rPr lang="en-US" i="0" dirty="0"/>
              <a:t>However, we must remember the significance of Paul’s words</a:t>
            </a:r>
          </a:p>
          <a:p>
            <a:pPr marL="0" lvl="0" indent="0">
              <a:buFont typeface="Arial" panose="020B0604020202020204" pitchFamily="34" charset="0"/>
              <a:buNone/>
            </a:pPr>
            <a:r>
              <a:rPr lang="en-US" b="1" i="0" dirty="0"/>
              <a:t>(Colossians 3:17), </a:t>
            </a:r>
            <a:r>
              <a:rPr lang="en-US" i="1" dirty="0"/>
              <a:t>“And whatever you do in word or deed, do all in the name of the Lord Jesus, giving thanks to God the Father through Him.”</a:t>
            </a:r>
          </a:p>
        </p:txBody>
      </p:sp>
      <p:sp>
        <p:nvSpPr>
          <p:cNvPr id="4" name="Slide Number Placeholder 3"/>
          <p:cNvSpPr>
            <a:spLocks noGrp="1"/>
          </p:cNvSpPr>
          <p:nvPr>
            <p:ph type="sldNum" sz="quarter" idx="5"/>
          </p:nvPr>
        </p:nvSpPr>
        <p:spPr/>
        <p:txBody>
          <a:bodyPr/>
          <a:lstStyle/>
          <a:p>
            <a:fld id="{9EFB99E6-B0EC-4D01-BDC8-39D9D79BF61C}" type="slidenum">
              <a:rPr lang="en-US" smtClean="0"/>
              <a:t>1</a:t>
            </a:fld>
            <a:endParaRPr lang="en-US"/>
          </a:p>
        </p:txBody>
      </p:sp>
    </p:spTree>
    <p:extLst>
      <p:ext uri="{BB962C8B-B14F-4D97-AF65-F5344CB8AC3E}">
        <p14:creationId xmlns:p14="http://schemas.microsoft.com/office/powerpoint/2010/main" val="44671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Note:  The first two verses relate to a time before the New Covenant was ratified by Christ’s blood, and in effect.  But, it shows the practice of Jesus and His disciples.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Both verses refer to the night of Jesus’ betrayal, before He went with His disciples to the Garden of </a:t>
            </a:r>
            <a:r>
              <a:rPr lang="en-US" sz="1200" b="0" i="0" kern="1200" dirty="0" err="1">
                <a:solidFill>
                  <a:schemeClr val="tx1"/>
                </a:solidFill>
                <a:effectLst/>
                <a:latin typeface="+mn-lt"/>
                <a:ea typeface="+mn-ea"/>
                <a:cs typeface="+mn-cs"/>
              </a:rPr>
              <a:t>Gethsemene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(Matthew 26:30), </a:t>
            </a:r>
            <a:r>
              <a:rPr lang="en-US" sz="1200" b="0" i="1" kern="1200" dirty="0">
                <a:solidFill>
                  <a:schemeClr val="tx1"/>
                </a:solidFill>
                <a:effectLst/>
                <a:latin typeface="+mn-lt"/>
                <a:ea typeface="+mn-ea"/>
                <a:cs typeface="+mn-cs"/>
              </a:rPr>
              <a:t>“</a:t>
            </a:r>
            <a:r>
              <a:rPr lang="en-US" b="0" i="1" dirty="0"/>
              <a:t>And </a:t>
            </a:r>
            <a:r>
              <a:rPr lang="en-US" b="0" i="1" u="sng" dirty="0"/>
              <a:t>when they had sung a hymn</a:t>
            </a:r>
            <a:r>
              <a:rPr lang="en-US" b="0" i="1" dirty="0"/>
              <a:t>, they went out to the Mount of Olives.”</a:t>
            </a:r>
          </a:p>
          <a:p>
            <a:r>
              <a:rPr lang="en-US" sz="1200" b="1" i="0" kern="1200" dirty="0">
                <a:solidFill>
                  <a:schemeClr val="tx1"/>
                </a:solidFill>
                <a:effectLst/>
                <a:latin typeface="+mn-lt"/>
                <a:ea typeface="+mn-ea"/>
                <a:cs typeface="+mn-cs"/>
              </a:rPr>
              <a:t>(Mark 14:26), </a:t>
            </a:r>
            <a:r>
              <a:rPr lang="en-US" sz="1200" b="0" i="1" kern="1200" dirty="0">
                <a:solidFill>
                  <a:schemeClr val="tx1"/>
                </a:solidFill>
                <a:effectLst/>
                <a:latin typeface="+mn-lt"/>
                <a:ea typeface="+mn-ea"/>
                <a:cs typeface="+mn-cs"/>
              </a:rPr>
              <a:t>“</a:t>
            </a:r>
            <a:r>
              <a:rPr lang="en-US" b="0" i="1" dirty="0"/>
              <a:t>And </a:t>
            </a:r>
            <a:r>
              <a:rPr lang="en-US" b="0" i="1" u="sng" dirty="0"/>
              <a:t>when they had sung a hymn</a:t>
            </a:r>
            <a:r>
              <a:rPr lang="en-US" b="0" i="1" dirty="0"/>
              <a:t>, they went out to the Mount of Olives.”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Acts 16 refers to Paul and Silas’ imprisonment in Philippi</a:t>
            </a:r>
          </a:p>
          <a:p>
            <a:pPr marL="0" indent="0">
              <a:buFont typeface="Arial" panose="020B0604020202020204" pitchFamily="34" charset="0"/>
              <a:buNone/>
            </a:pPr>
            <a:r>
              <a:rPr lang="en-US" sz="1200" b="1" i="0" kern="1200" dirty="0">
                <a:solidFill>
                  <a:schemeClr val="tx1"/>
                </a:solidFill>
                <a:effectLst/>
                <a:latin typeface="+mn-lt"/>
                <a:ea typeface="+mn-ea"/>
                <a:cs typeface="+mn-cs"/>
              </a:rPr>
              <a:t>(Acts 16:25), </a:t>
            </a:r>
            <a:r>
              <a:rPr lang="en-US" sz="1200" b="1" i="1" kern="1200" dirty="0">
                <a:solidFill>
                  <a:schemeClr val="tx1"/>
                </a:solidFill>
                <a:effectLst/>
                <a:latin typeface="+mn-lt"/>
                <a:ea typeface="+mn-ea"/>
                <a:cs typeface="+mn-cs"/>
              </a:rPr>
              <a:t>“</a:t>
            </a:r>
            <a:r>
              <a:rPr lang="en-US" i="1" dirty="0"/>
              <a:t>But at midnight Paul and Silas were praying and </a:t>
            </a:r>
            <a:r>
              <a:rPr lang="en-US" i="1" u="sng" dirty="0"/>
              <a:t>singing hymns to God</a:t>
            </a:r>
            <a:r>
              <a:rPr lang="en-US" i="1" dirty="0"/>
              <a:t>, and the prisoners were listening to them.”</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remainder of the scriptures consist of instructions the Holy Spirit gives us regarding musical worship</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15:8-9), [Not a direct reference to Christian duty] </a:t>
            </a:r>
            <a:r>
              <a:rPr lang="en-US" sz="1200" b="0" i="1" kern="1200" dirty="0">
                <a:solidFill>
                  <a:schemeClr val="tx1"/>
                </a:solidFill>
                <a:effectLst/>
                <a:latin typeface="+mn-lt"/>
                <a:ea typeface="+mn-ea"/>
                <a:cs typeface="+mn-cs"/>
              </a:rPr>
              <a:t>“</a:t>
            </a:r>
            <a:r>
              <a:rPr lang="en-US" b="0" i="1" dirty="0"/>
              <a:t>Now I say that Jesus Christ has become a servant to the circumcision for the truth of God, to confirm the promises made to the fathers,</a:t>
            </a:r>
            <a:r>
              <a:rPr lang="en-US" b="0" i="1" baseline="30000" dirty="0"/>
              <a:t> 9</a:t>
            </a:r>
            <a:r>
              <a:rPr lang="en-US" b="0" i="1" dirty="0"/>
              <a:t> and that the Gentiles might glorify God for His mercy, as it is written: “For this reason I will confess to You among the Gentiles, </a:t>
            </a:r>
            <a:r>
              <a:rPr lang="en-US" b="0" i="1" u="sng" dirty="0"/>
              <a:t>and sing to Your name</a:t>
            </a:r>
            <a:r>
              <a:rPr lang="en-US" b="0" i="1" dirty="0"/>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Note:  This a reference to Psalm 18:49.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Paul’s intent here was to show that the Gentiles were to be included among those who obtain mercy in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14:15), </a:t>
            </a:r>
            <a:r>
              <a:rPr lang="en-US" sz="1200" b="0" i="1" kern="1200" dirty="0">
                <a:solidFill>
                  <a:schemeClr val="tx1"/>
                </a:solidFill>
                <a:effectLst/>
                <a:latin typeface="+mn-lt"/>
                <a:ea typeface="+mn-ea"/>
                <a:cs typeface="+mn-cs"/>
              </a:rPr>
              <a:t>“</a:t>
            </a:r>
            <a:r>
              <a:rPr lang="en-US" b="0" i="1" dirty="0"/>
              <a:t>What is the conclusion then? I will pray with the spirit, and I will also pray with the understanding. </a:t>
            </a:r>
            <a:r>
              <a:rPr lang="en-US" b="0" i="1" u="sng" dirty="0"/>
              <a:t>I will sing with the spirit, and I will also sing with the understanding</a:t>
            </a:r>
            <a:r>
              <a:rPr lang="en-US" b="0" i="1" dirty="0"/>
              <a: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5:18-19), </a:t>
            </a:r>
            <a:r>
              <a:rPr lang="en-US" sz="1200" b="0" i="1" kern="1200" dirty="0">
                <a:solidFill>
                  <a:schemeClr val="tx1"/>
                </a:solidFill>
                <a:effectLst/>
                <a:latin typeface="+mn-lt"/>
                <a:ea typeface="+mn-ea"/>
                <a:cs typeface="+mn-cs"/>
              </a:rPr>
              <a:t>“</a:t>
            </a:r>
            <a:r>
              <a:rPr lang="en-US" b="0" i="1" dirty="0"/>
              <a:t>And do not be drunk with wine, in which is dissipation; but be filled with the Spirit,</a:t>
            </a:r>
            <a:r>
              <a:rPr lang="en-US" b="0" i="1" baseline="30000" dirty="0"/>
              <a:t> 19</a:t>
            </a:r>
            <a:r>
              <a:rPr lang="en-US" b="0" i="1" dirty="0"/>
              <a:t> </a:t>
            </a:r>
            <a:r>
              <a:rPr lang="en-US" b="0" i="1" u="sng" dirty="0"/>
              <a:t>speaking to one another </a:t>
            </a:r>
            <a:r>
              <a:rPr lang="en-US" b="0" i="1" dirty="0"/>
              <a:t>in psalms and hymns and spiritual songs, </a:t>
            </a:r>
            <a:r>
              <a:rPr lang="en-US" b="0" i="1" u="sng" dirty="0"/>
              <a:t>singing and making melody in your heart</a:t>
            </a:r>
            <a:r>
              <a:rPr lang="en-US" b="0" i="1" dirty="0"/>
              <a:t> to the Lord”</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3:16), </a:t>
            </a:r>
            <a:r>
              <a:rPr lang="en-US" sz="1200" b="0" i="1" kern="1200" dirty="0">
                <a:solidFill>
                  <a:schemeClr val="tx1"/>
                </a:solidFill>
                <a:effectLst/>
                <a:latin typeface="+mn-lt"/>
                <a:ea typeface="+mn-ea"/>
                <a:cs typeface="+mn-cs"/>
              </a:rPr>
              <a:t>“</a:t>
            </a:r>
            <a:r>
              <a:rPr lang="en-US" b="0" i="1" dirty="0"/>
              <a:t>Let the word of Christ dwell in you richly in all wisdom, teaching and admonishing one another in psalms and hymns and spiritual songs, singing with grace in your hearts to the Lord.”</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(Hebrews 2:11-12), [Not a direct reference to Christian duty], </a:t>
            </a:r>
            <a:r>
              <a:rPr lang="en-US" sz="1200" b="0" i="1" kern="1200" dirty="0">
                <a:solidFill>
                  <a:schemeClr val="tx1"/>
                </a:solidFill>
                <a:effectLst/>
                <a:latin typeface="+mn-lt"/>
                <a:ea typeface="+mn-ea"/>
                <a:cs typeface="+mn-cs"/>
              </a:rPr>
              <a:t>“</a:t>
            </a:r>
            <a:r>
              <a:rPr lang="en-US" b="0" i="1" dirty="0"/>
              <a:t>For </a:t>
            </a:r>
            <a:r>
              <a:rPr lang="en-US" i="1" dirty="0"/>
              <a:t>both He who sanctifies and those who are being sanctified are all of one, for which reason He is not ashamed to call them brethren,</a:t>
            </a:r>
            <a:r>
              <a:rPr lang="en-US" i="1" baseline="30000" dirty="0"/>
              <a:t> 12</a:t>
            </a:r>
            <a:r>
              <a:rPr lang="en-US" i="1" dirty="0"/>
              <a:t> saying: ‘I will declare Your name to My brethren; </a:t>
            </a:r>
            <a:r>
              <a:rPr lang="en-US" i="1" u="sng" dirty="0"/>
              <a:t>in the midst of the assembly I will sing praise to You</a:t>
            </a:r>
            <a:r>
              <a:rPr lang="en-US" i="1" dirty="0"/>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Reference to the Messianic Psalm 22:22</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Intent – That the Christ would sing of God the deliverer to the congregation (the saved).</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5:13), </a:t>
            </a:r>
            <a:r>
              <a:rPr lang="en-US" sz="1200" b="0" i="1" kern="1200" dirty="0">
                <a:solidFill>
                  <a:schemeClr val="tx1"/>
                </a:solidFill>
                <a:effectLst/>
                <a:latin typeface="+mn-lt"/>
                <a:ea typeface="+mn-ea"/>
                <a:cs typeface="+mn-cs"/>
              </a:rPr>
              <a:t>“</a:t>
            </a:r>
            <a:r>
              <a:rPr lang="en-US" b="0" i="1" dirty="0"/>
              <a:t>Is anyone among you suffering? Let him pray. Is anyone cheerful? </a:t>
            </a:r>
            <a:r>
              <a:rPr lang="en-US" b="0" i="1" u="sng" dirty="0"/>
              <a:t>Let him sing psalms</a:t>
            </a:r>
            <a:r>
              <a:rPr lang="en-US" b="0" i="1" dirty="0"/>
              <a:t>.”</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Note:  This is the sum total of the pattern given in scripture for musical worship to God.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You will notice that in every case Christians sang.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is no mention in our English translations of the scriptures of any musical instruments being used in worship to God.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these translations are accurate, the pattern is established.  Christians are to sing, and only sing.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82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Are the English translations accurate?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are three Greek terms that are translated by the English verb “sing” in the New Testament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first term we examine is the word </a:t>
            </a:r>
            <a:r>
              <a:rPr lang="en-US" sz="1200" b="0" i="1" kern="1200" dirty="0" err="1">
                <a:solidFill>
                  <a:schemeClr val="tx1"/>
                </a:solidFill>
                <a:effectLst/>
                <a:latin typeface="+mn-lt"/>
                <a:ea typeface="+mn-ea"/>
                <a:cs typeface="+mn-cs"/>
              </a:rPr>
              <a:t>humneō</a:t>
            </a:r>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term is found in four of our passages: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Matthew 26:30 </a:t>
            </a:r>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Mark 14:26</a:t>
            </a:r>
            <a:r>
              <a:rPr lang="en-US" sz="1200" b="0" i="0" kern="1200" dirty="0">
                <a:solidFill>
                  <a:schemeClr val="tx1"/>
                </a:solidFill>
                <a:effectLst/>
                <a:latin typeface="+mn-lt"/>
                <a:ea typeface="+mn-ea"/>
                <a:cs typeface="+mn-cs"/>
              </a:rPr>
              <a:t>, where it is translated </a:t>
            </a:r>
            <a:r>
              <a:rPr lang="en-US" sz="1200" b="0" i="1" kern="1200" dirty="0">
                <a:solidFill>
                  <a:schemeClr val="tx1"/>
                </a:solidFill>
                <a:effectLst/>
                <a:latin typeface="+mn-lt"/>
                <a:ea typeface="+mn-ea"/>
                <a:cs typeface="+mn-cs"/>
              </a:rPr>
              <a:t>“sung a hymn” </a:t>
            </a:r>
            <a:r>
              <a:rPr lang="en-US" sz="1200" b="0" i="0" kern="1200" dirty="0">
                <a:solidFill>
                  <a:schemeClr val="tx1"/>
                </a:solidFill>
                <a:effectLst/>
                <a:latin typeface="+mn-lt"/>
                <a:ea typeface="+mn-ea"/>
                <a:cs typeface="+mn-cs"/>
              </a:rPr>
              <a:t>(referring to Jesus and His disciples)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Acts 16:25 </a:t>
            </a:r>
            <a:r>
              <a:rPr lang="en-US" sz="1200" b="0" i="0" kern="1200" dirty="0">
                <a:solidFill>
                  <a:schemeClr val="tx1"/>
                </a:solidFill>
                <a:effectLst/>
                <a:latin typeface="+mn-lt"/>
                <a:ea typeface="+mn-ea"/>
                <a:cs typeface="+mn-cs"/>
              </a:rPr>
              <a:t>where Paul and Silas were </a:t>
            </a:r>
            <a:r>
              <a:rPr lang="en-US" sz="1200" b="0" i="1" kern="1200" dirty="0">
                <a:solidFill>
                  <a:schemeClr val="tx1"/>
                </a:solidFill>
                <a:effectLst/>
                <a:latin typeface="+mn-lt"/>
                <a:ea typeface="+mn-ea"/>
                <a:cs typeface="+mn-cs"/>
              </a:rPr>
              <a:t>“singing hymns”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Hebrews 2:12 </a:t>
            </a:r>
            <a:r>
              <a:rPr lang="en-US" sz="1200" b="0" i="0" kern="1200" dirty="0">
                <a:solidFill>
                  <a:schemeClr val="tx1"/>
                </a:solidFill>
                <a:effectLst/>
                <a:latin typeface="+mn-lt"/>
                <a:ea typeface="+mn-ea"/>
                <a:cs typeface="+mn-cs"/>
              </a:rPr>
              <a:t>where it is translated </a:t>
            </a:r>
            <a:r>
              <a:rPr lang="en-US" sz="1200" b="0" i="1" kern="1200" dirty="0">
                <a:solidFill>
                  <a:schemeClr val="tx1"/>
                </a:solidFill>
                <a:effectLst/>
                <a:latin typeface="+mn-lt"/>
                <a:ea typeface="+mn-ea"/>
                <a:cs typeface="+mn-cs"/>
              </a:rPr>
              <a:t>“sing praise”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The term is defined by Thayer: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1) to sing the praise of, sing hymns to 2) to sing a hymn, to sing</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There is nothing in the etymology of the word, nor in the way it was used in the Greek New Testament that refers in any way to anything other than singing.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It is correctly translated “sing” in the New Testament</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4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The second term we examine is the word </a:t>
            </a:r>
            <a:r>
              <a:rPr lang="en-US" sz="1200" b="0" i="1" kern="1200" dirty="0" err="1">
                <a:solidFill>
                  <a:schemeClr val="tx1"/>
                </a:solidFill>
                <a:effectLst/>
                <a:latin typeface="+mn-lt"/>
                <a:ea typeface="+mn-ea"/>
                <a:cs typeface="+mn-cs"/>
              </a:rPr>
              <a:t>adō</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term is found in two of our passages: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Ephesians 5:19 and Colossians 3:16 </a:t>
            </a:r>
            <a:r>
              <a:rPr lang="en-US" sz="1200" b="0" i="0" kern="1200" dirty="0">
                <a:solidFill>
                  <a:schemeClr val="tx1"/>
                </a:solidFill>
                <a:effectLst/>
                <a:latin typeface="+mn-lt"/>
                <a:ea typeface="+mn-ea"/>
                <a:cs typeface="+mn-cs"/>
              </a:rPr>
              <a:t>where it is translated by the English word “singing”</a:t>
            </a:r>
            <a:endParaRPr lang="en-US" sz="1200" b="1"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The term is defined by Thayer: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1) to the praise of anyone, to sing</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Again, there is nothing in the etymology of the word, nor in the way it was used in the Greek New Testament that refers in any way to anything other than singing.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It is correctly translated “sing” in the New Testament</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36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The final term we examine is the one that is a source of contention.  It is the word </a:t>
            </a:r>
            <a:r>
              <a:rPr lang="en-US" sz="1200" b="0" i="1" kern="1200" dirty="0" err="1">
                <a:solidFill>
                  <a:schemeClr val="tx1"/>
                </a:solidFill>
                <a:effectLst/>
                <a:latin typeface="+mn-lt"/>
                <a:ea typeface="+mn-ea"/>
                <a:cs typeface="+mn-cs"/>
              </a:rPr>
              <a:t>psallō</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term is found in four of our passages: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Romans 15:9 </a:t>
            </a:r>
            <a:r>
              <a:rPr lang="en-US" sz="1200" b="0" i="0" kern="1200" dirty="0">
                <a:solidFill>
                  <a:schemeClr val="tx1"/>
                </a:solidFill>
                <a:effectLst/>
                <a:latin typeface="+mn-lt"/>
                <a:ea typeface="+mn-ea"/>
                <a:cs typeface="+mn-cs"/>
              </a:rPr>
              <a:t>where it is translated </a:t>
            </a:r>
            <a:r>
              <a:rPr lang="en-US" sz="1200" b="0" i="1" kern="1200" dirty="0">
                <a:solidFill>
                  <a:schemeClr val="tx1"/>
                </a:solidFill>
                <a:effectLst/>
                <a:latin typeface="+mn-lt"/>
                <a:ea typeface="+mn-ea"/>
                <a:cs typeface="+mn-cs"/>
              </a:rPr>
              <a:t>“sing”</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1 Corinthians 14:15 </a:t>
            </a:r>
            <a:r>
              <a:rPr lang="en-US" sz="1200" b="0" i="0" kern="1200" dirty="0">
                <a:solidFill>
                  <a:schemeClr val="tx1"/>
                </a:solidFill>
                <a:effectLst/>
                <a:latin typeface="+mn-lt"/>
                <a:ea typeface="+mn-ea"/>
                <a:cs typeface="+mn-cs"/>
              </a:rPr>
              <a:t>(twice) where it is translated both times </a:t>
            </a:r>
            <a:r>
              <a:rPr lang="en-US" sz="1200" b="0" i="1" kern="1200" dirty="0">
                <a:solidFill>
                  <a:schemeClr val="tx1"/>
                </a:solidFill>
                <a:effectLst/>
                <a:latin typeface="+mn-lt"/>
                <a:ea typeface="+mn-ea"/>
                <a:cs typeface="+mn-cs"/>
              </a:rPr>
              <a:t>“I will sing”</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James 5:13 </a:t>
            </a:r>
            <a:r>
              <a:rPr lang="en-US" sz="1200" b="0" i="0" kern="1200" dirty="0">
                <a:solidFill>
                  <a:schemeClr val="tx1"/>
                </a:solidFill>
                <a:effectLst/>
                <a:latin typeface="+mn-lt"/>
                <a:ea typeface="+mn-ea"/>
                <a:cs typeface="+mn-cs"/>
              </a:rPr>
              <a:t>where it is translated </a:t>
            </a:r>
            <a:r>
              <a:rPr lang="en-US" sz="1200" b="0" i="1" kern="1200" dirty="0">
                <a:solidFill>
                  <a:schemeClr val="tx1"/>
                </a:solidFill>
                <a:effectLst/>
                <a:latin typeface="+mn-lt"/>
                <a:ea typeface="+mn-ea"/>
                <a:cs typeface="+mn-cs"/>
              </a:rPr>
              <a:t>“let him sing Psalms”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Ephesians 5:19 </a:t>
            </a:r>
            <a:r>
              <a:rPr lang="en-US" sz="1200" b="0" i="0" kern="1200" dirty="0">
                <a:solidFill>
                  <a:schemeClr val="tx1"/>
                </a:solidFill>
                <a:effectLst/>
                <a:latin typeface="+mn-lt"/>
                <a:ea typeface="+mn-ea"/>
                <a:cs typeface="+mn-cs"/>
              </a:rPr>
              <a:t>where it is translated </a:t>
            </a:r>
            <a:r>
              <a:rPr lang="en-US" sz="1200" b="0" i="1" kern="1200" dirty="0">
                <a:solidFill>
                  <a:schemeClr val="tx1"/>
                </a:solidFill>
                <a:effectLst/>
                <a:latin typeface="+mn-lt"/>
                <a:ea typeface="+mn-ea"/>
                <a:cs typeface="+mn-cs"/>
              </a:rPr>
              <a:t>“making melody”</a:t>
            </a:r>
          </a:p>
          <a:p>
            <a:pPr marL="628650" lvl="1" indent="-171450">
              <a:buFont typeface="Arial" panose="020B0604020202020204" pitchFamily="34" charset="0"/>
              <a:buChar char="•"/>
            </a:pP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This is the term that those who seek scriptural authority for the use of instruments in worship use in making their appeal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The term is defined by Thayer:  </a:t>
            </a:r>
          </a:p>
          <a:p>
            <a:pPr marL="628650" lvl="1" indent="-171450" algn="l">
              <a:buFont typeface="Arial" panose="020B0604020202020204" pitchFamily="34" charset="0"/>
              <a:buChar char="•"/>
            </a:pPr>
            <a:r>
              <a:rPr lang="en-US" sz="4400" dirty="0">
                <a:solidFill>
                  <a:prstClr val="black"/>
                </a:solidFill>
                <a:latin typeface="+mn-lt"/>
              </a:rPr>
              <a:t>1) to pluck off, pull out; 2) to cause to vibrate by touching, to twang; 2d) in the NT to sing a hymn, to celebrate the praises of God in song  (Thayer)</a:t>
            </a:r>
          </a:p>
          <a:p>
            <a:pPr marL="628650" lvl="1" indent="-171450" algn="l">
              <a:buFont typeface="Arial" panose="020B0604020202020204" pitchFamily="34" charset="0"/>
              <a:buChar char="•"/>
            </a:pPr>
            <a:r>
              <a:rPr kumimoji="0" lang="en-US" sz="4400" b="0" i="0" u="none" strike="noStrike" kern="1200" cap="none" spc="0" normalizeH="0" baseline="0" noProof="0" dirty="0">
                <a:ln>
                  <a:noFill/>
                </a:ln>
                <a:solidFill>
                  <a:prstClr val="black"/>
                </a:solidFill>
                <a:effectLst/>
                <a:uLnTx/>
                <a:uFillTx/>
                <a:latin typeface="+mn-lt"/>
                <a:ea typeface="+mn-ea"/>
                <a:cs typeface="+mn-cs"/>
              </a:rPr>
              <a:t>You will notice we skipped 2a, 2b, 2c.  For two reasons.  1) space on the slide. 2) Notice Thayer’s words in 2d) </a:t>
            </a:r>
            <a:r>
              <a:rPr kumimoji="0" lang="en-US" sz="4400" b="1" i="0" u="sng" strike="noStrike" kern="1200" cap="none" spc="0" normalizeH="0" baseline="0" noProof="0" dirty="0">
                <a:ln>
                  <a:noFill/>
                </a:ln>
                <a:solidFill>
                  <a:prstClr val="black"/>
                </a:solidFill>
                <a:effectLst/>
                <a:uLnTx/>
                <a:uFillTx/>
                <a:latin typeface="+mn-lt"/>
                <a:ea typeface="+mn-ea"/>
                <a:cs typeface="+mn-cs"/>
              </a:rPr>
              <a:t>IN THE NT</a:t>
            </a:r>
            <a:r>
              <a:rPr kumimoji="0" lang="en-US" sz="4400" b="1" i="0" u="none" strike="noStrike" kern="1200" cap="none" spc="0" normalizeH="0" baseline="0" noProof="0" dirty="0">
                <a:ln>
                  <a:noFill/>
                </a:ln>
                <a:solidFill>
                  <a:prstClr val="black"/>
                </a:solidFill>
                <a:effectLst/>
                <a:uLnTx/>
                <a:uFillTx/>
                <a:latin typeface="+mn-lt"/>
                <a:ea typeface="+mn-ea"/>
                <a:cs typeface="+mn-cs"/>
              </a:rPr>
              <a:t> to sing a hymn</a:t>
            </a:r>
          </a:p>
          <a:p>
            <a:pPr marL="628650" lvl="1" indent="-171450" algn="l">
              <a:buFont typeface="Arial" panose="020B0604020202020204" pitchFamily="34" charset="0"/>
              <a:buChar char="•"/>
            </a:pPr>
            <a:r>
              <a:rPr kumimoji="0" lang="en-US" sz="4400" b="1" i="0" u="none" strike="noStrike" kern="1200" cap="none" spc="0" normalizeH="0" baseline="0" noProof="0" dirty="0">
                <a:ln>
                  <a:noFill/>
                </a:ln>
                <a:solidFill>
                  <a:prstClr val="black"/>
                </a:solidFill>
                <a:effectLst/>
                <a:uLnTx/>
                <a:uFillTx/>
                <a:latin typeface="+mn-lt"/>
                <a:ea typeface="+mn-ea"/>
                <a:cs typeface="+mn-cs"/>
              </a:rPr>
              <a:t>This is important, as Thayer is arguing that during NT times, the term “</a:t>
            </a:r>
            <a:r>
              <a:rPr kumimoji="0" lang="en-US" sz="4400" b="1" i="0" u="none" strike="noStrike" kern="1200" cap="none" spc="0" normalizeH="0" baseline="0" noProof="0" dirty="0" err="1">
                <a:ln>
                  <a:noFill/>
                </a:ln>
                <a:solidFill>
                  <a:prstClr val="black"/>
                </a:solidFill>
                <a:effectLst/>
                <a:uLnTx/>
                <a:uFillTx/>
                <a:latin typeface="+mn-lt"/>
                <a:ea typeface="+mn-ea"/>
                <a:cs typeface="+mn-cs"/>
              </a:rPr>
              <a:t>psall</a:t>
            </a:r>
            <a:r>
              <a:rPr lang="en-US" sz="4400" b="1" i="0" u="none" strike="noStrike" kern="1200" baseline="0" dirty="0">
                <a:solidFill>
                  <a:schemeClr val="tx1"/>
                </a:solidFill>
                <a:latin typeface="+mn-lt"/>
                <a:ea typeface="+mn-ea"/>
                <a:cs typeface="+mn-cs"/>
              </a:rPr>
              <a:t>ō</a:t>
            </a:r>
            <a:r>
              <a:rPr kumimoji="0" lang="en-US" sz="4400" b="1" i="0" u="none" strike="noStrike" kern="1200" cap="none" spc="0" normalizeH="0" baseline="0" noProof="0" dirty="0">
                <a:ln>
                  <a:noFill/>
                </a:ln>
                <a:solidFill>
                  <a:prstClr val="black"/>
                </a:solidFill>
                <a:effectLst/>
                <a:uLnTx/>
                <a:uFillTx/>
                <a:latin typeface="+mn-lt"/>
                <a:ea typeface="+mn-ea"/>
                <a:cs typeface="+mn-cs"/>
              </a:rPr>
              <a:t>” was defined as singing, not playing an instrument</a:t>
            </a:r>
          </a:p>
          <a:p>
            <a:pPr marL="0" lvl="0" indent="0" algn="l">
              <a:buFont typeface="Arial" panose="020B0604020202020204" pitchFamily="34" charset="0"/>
              <a:buNone/>
            </a:pPr>
            <a:r>
              <a:rPr kumimoji="0" lang="en-US" sz="4400" b="1" i="0" u="none" strike="noStrike" kern="1200" cap="none" spc="0" normalizeH="0" baseline="0" noProof="0" dirty="0">
                <a:ln>
                  <a:noFill/>
                </a:ln>
                <a:solidFill>
                  <a:prstClr val="black"/>
                </a:solidFill>
                <a:effectLst/>
                <a:uLnTx/>
                <a:uFillTx/>
                <a:latin typeface="+mn-lt"/>
                <a:ea typeface="+mn-ea"/>
                <a:cs typeface="+mn-cs"/>
              </a:rPr>
              <a:t>What are the other definitions of the term?</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2a) to touch or strike the chord, to twang the strings of a musical instrument so that they gently vibrate</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2b) to play on a stringed instrument, to play, the harp, etc.</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2c) to sing to the music of the harp</a:t>
            </a:r>
          </a:p>
          <a:p>
            <a:pPr marL="457200" lvl="1" indent="0" algn="l">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lgn="l">
              <a:buFont typeface="Arial" panose="020B0604020202020204" pitchFamily="34" charset="0"/>
              <a:buNone/>
            </a:pPr>
            <a:r>
              <a:rPr lang="en-US" sz="1200" b="1" i="0" u="none" strike="noStrike" kern="1200" baseline="0" dirty="0">
                <a:solidFill>
                  <a:schemeClr val="tx1"/>
                </a:solidFill>
                <a:latin typeface="+mn-lt"/>
                <a:ea typeface="+mn-ea"/>
                <a:cs typeface="+mn-cs"/>
              </a:rPr>
              <a:t>M.C. </a:t>
            </a:r>
            <a:r>
              <a:rPr lang="en-US" sz="1200" b="1" i="0" u="none" strike="noStrike" kern="1200" baseline="0" dirty="0" err="1">
                <a:solidFill>
                  <a:schemeClr val="tx1"/>
                </a:solidFill>
                <a:latin typeface="+mn-lt"/>
                <a:ea typeface="+mn-ea"/>
                <a:cs typeface="+mn-cs"/>
              </a:rPr>
              <a:t>Kurfee’s</a:t>
            </a:r>
            <a:r>
              <a:rPr lang="en-US" sz="1200" b="1" i="0" u="none" strike="noStrike" kern="1200" baseline="0" dirty="0">
                <a:solidFill>
                  <a:schemeClr val="tx1"/>
                </a:solidFill>
                <a:latin typeface="+mn-lt"/>
                <a:ea typeface="+mn-ea"/>
                <a:cs typeface="+mn-cs"/>
              </a:rPr>
              <a:t>, in his book </a:t>
            </a:r>
            <a:r>
              <a:rPr lang="en-US" sz="1200" b="1" i="1" u="none" strike="noStrike" kern="1200" baseline="0" dirty="0">
                <a:solidFill>
                  <a:schemeClr val="tx1"/>
                </a:solidFill>
                <a:latin typeface="+mn-lt"/>
                <a:ea typeface="+mn-ea"/>
                <a:cs typeface="+mn-cs"/>
              </a:rPr>
              <a:t>Instrumental Music in the Worship </a:t>
            </a:r>
            <a:r>
              <a:rPr lang="en-US" sz="1200" b="1" i="0" u="none" strike="noStrike" kern="1200" baseline="0" dirty="0">
                <a:solidFill>
                  <a:schemeClr val="tx1"/>
                </a:solidFill>
                <a:latin typeface="+mn-lt"/>
                <a:ea typeface="+mn-ea"/>
                <a:cs typeface="+mn-cs"/>
              </a:rPr>
              <a:t>does a good job of documenting the usage of the term </a:t>
            </a:r>
            <a:r>
              <a:rPr lang="en-US" sz="1200" b="1" i="1" u="none" strike="noStrike" kern="1200" baseline="0" dirty="0" err="1">
                <a:solidFill>
                  <a:schemeClr val="tx1"/>
                </a:solidFill>
                <a:latin typeface="+mn-lt"/>
                <a:ea typeface="+mn-ea"/>
                <a:cs typeface="+mn-cs"/>
              </a:rPr>
              <a:t>psallō</a:t>
            </a:r>
            <a:r>
              <a:rPr lang="en-US" sz="1200" b="1" i="0" u="none" strike="noStrike" kern="1200" baseline="0" dirty="0">
                <a:solidFill>
                  <a:schemeClr val="tx1"/>
                </a:solidFill>
                <a:latin typeface="+mn-lt"/>
                <a:ea typeface="+mn-ea"/>
                <a:cs typeface="+mn-cs"/>
              </a:rPr>
              <a:t> from its origin until NT times</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understand why this term is translated as it is in the NT, you must have an awareness of how the usage of words may change over time</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We have many examples of this in the English language</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Ex: </a:t>
            </a:r>
            <a:r>
              <a:rPr lang="en-US" sz="1200" b="1" i="0" u="none" strike="noStrike" kern="1200" baseline="0" dirty="0">
                <a:solidFill>
                  <a:schemeClr val="tx1"/>
                </a:solidFill>
                <a:latin typeface="+mn-lt"/>
                <a:ea typeface="+mn-ea"/>
                <a:cs typeface="+mn-cs"/>
              </a:rPr>
              <a:t>resent</a:t>
            </a:r>
            <a:r>
              <a:rPr lang="en-US" sz="1200" b="0" i="0" u="none" strike="noStrike" kern="1200" baseline="0" dirty="0">
                <a:solidFill>
                  <a:schemeClr val="tx1"/>
                </a:solidFill>
                <a:latin typeface="+mn-lt"/>
                <a:ea typeface="+mn-ea"/>
                <a:cs typeface="+mn-cs"/>
              </a:rPr>
              <a:t>  1) Original meaning indicated kindly feelings for favors receive; 2) Present meaning indicates displeasure for wrongs received.</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Ex: </a:t>
            </a:r>
            <a:r>
              <a:rPr lang="en-US" sz="1200" b="1" i="0" u="none" strike="noStrike" kern="1200" baseline="0" dirty="0">
                <a:solidFill>
                  <a:schemeClr val="tx1"/>
                </a:solidFill>
                <a:latin typeface="+mn-lt"/>
                <a:ea typeface="+mn-ea"/>
                <a:cs typeface="+mn-cs"/>
              </a:rPr>
              <a:t>animosity</a:t>
            </a:r>
            <a:r>
              <a:rPr lang="en-US" sz="1200" b="0" i="0" u="none" strike="noStrike" kern="1200" baseline="0" dirty="0">
                <a:solidFill>
                  <a:schemeClr val="tx1"/>
                </a:solidFill>
                <a:latin typeface="+mn-lt"/>
                <a:ea typeface="+mn-ea"/>
                <a:cs typeface="+mn-cs"/>
              </a:rPr>
              <a:t> 1) Original meaning indicated spirit or courage; 2) Present meaning indicates violent hatred</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Ex: </a:t>
            </a:r>
            <a:r>
              <a:rPr lang="en-US" sz="1200" b="1" i="0" u="none" strike="noStrike" kern="1200" baseline="0" dirty="0">
                <a:solidFill>
                  <a:schemeClr val="tx1"/>
                </a:solidFill>
                <a:latin typeface="+mn-lt"/>
                <a:ea typeface="+mn-ea"/>
                <a:cs typeface="+mn-cs"/>
              </a:rPr>
              <a:t>prevent</a:t>
            </a:r>
            <a:r>
              <a:rPr lang="en-US" sz="1200" b="0" i="0" u="none" strike="noStrike" kern="1200" baseline="0" dirty="0">
                <a:solidFill>
                  <a:schemeClr val="tx1"/>
                </a:solidFill>
                <a:latin typeface="+mn-lt"/>
                <a:ea typeface="+mn-ea"/>
                <a:cs typeface="+mn-cs"/>
              </a:rPr>
              <a:t>  1) Original meaning “to go before, precede”;  2) Present meaning “to intercept, to hinder, to stop”</a:t>
            </a:r>
          </a:p>
          <a:p>
            <a:pPr marL="628650" lvl="1" indent="-171450" algn="l">
              <a:buFont typeface="Arial" panose="020B0604020202020204" pitchFamily="34" charset="0"/>
              <a:buChar char="•"/>
            </a:pPr>
            <a:r>
              <a:rPr lang="en-US" sz="1200" b="1" i="0" u="none" strike="noStrike" kern="1200" baseline="0" dirty="0">
                <a:solidFill>
                  <a:schemeClr val="tx1"/>
                </a:solidFill>
                <a:latin typeface="+mn-lt"/>
                <a:ea typeface="+mn-ea"/>
                <a:cs typeface="+mn-cs"/>
              </a:rPr>
              <a:t>In all these cases, while you may see the thread of gradual change, and can see why the definition got from there to here, in order to be properly understood you must use the term as it is defined now, not how it was defined in the past!</a:t>
            </a:r>
          </a:p>
          <a:p>
            <a:pPr marL="628650" lvl="1" indent="-171450" algn="l">
              <a:buFont typeface="Arial" panose="020B0604020202020204" pitchFamily="34" charset="0"/>
              <a:buChar char="•"/>
            </a:pPr>
            <a:endParaRPr lang="en-US" sz="1200" b="1" i="0" u="none" strike="noStrike" kern="1200" baseline="0" dirty="0">
              <a:solidFill>
                <a:schemeClr val="tx1"/>
              </a:solidFill>
              <a:latin typeface="+mn-lt"/>
              <a:ea typeface="+mn-ea"/>
              <a:cs typeface="+mn-cs"/>
            </a:endParaRPr>
          </a:p>
          <a:p>
            <a:pPr marL="0" lvl="0" indent="0" algn="l">
              <a:buFont typeface="Arial" panose="020B0604020202020204" pitchFamily="34" charset="0"/>
              <a:buNone/>
            </a:pPr>
            <a:r>
              <a:rPr lang="en-US" sz="1200" b="1" i="0" u="none" strike="noStrike" kern="1200" baseline="0" dirty="0">
                <a:solidFill>
                  <a:schemeClr val="tx1"/>
                </a:solidFill>
                <a:latin typeface="+mn-lt"/>
                <a:ea typeface="+mn-ea"/>
                <a:cs typeface="+mn-cs"/>
              </a:rPr>
              <a:t>How is this born out in the term “</a:t>
            </a:r>
            <a:r>
              <a:rPr lang="en-US" sz="1200" b="1" i="0" u="none" strike="noStrike" kern="1200" baseline="0" dirty="0" err="1">
                <a:solidFill>
                  <a:schemeClr val="tx1"/>
                </a:solidFill>
                <a:latin typeface="+mn-lt"/>
                <a:ea typeface="+mn-ea"/>
                <a:cs typeface="+mn-cs"/>
              </a:rPr>
              <a:t>psallō</a:t>
            </a:r>
            <a:r>
              <a:rPr lang="en-US" sz="1200" b="1" i="0" u="none" strike="noStrike" kern="1200" baseline="0" dirty="0">
                <a:solidFill>
                  <a:schemeClr val="tx1"/>
                </a:solidFill>
                <a:latin typeface="+mn-lt"/>
                <a:ea typeface="+mn-ea"/>
                <a:cs typeface="+mn-cs"/>
              </a:rPr>
              <a:t>”?</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Original meaning:  to touch (with no reference at all to the object touched)</a:t>
            </a:r>
          </a:p>
          <a:p>
            <a:pPr marL="628650" lvl="1" indent="-171450" algn="l">
              <a:buFont typeface="Arial" panose="020B0604020202020204" pitchFamily="34" charset="0"/>
              <a:buChar char="•"/>
            </a:pPr>
            <a:r>
              <a:rPr lang="en-US" sz="1200" b="1" i="0" u="none" strike="noStrike" kern="1200" baseline="0" dirty="0">
                <a:solidFill>
                  <a:schemeClr val="tx1"/>
                </a:solidFill>
                <a:latin typeface="+mn-lt"/>
                <a:ea typeface="+mn-ea"/>
                <a:cs typeface="+mn-cs"/>
              </a:rPr>
              <a:t>As time progressed, it was used in various ways, changing as time passed</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pluck the hair or beard</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twang the bowstring on a bow</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twitch a carpenter’s line</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touch the chords of a musical instrument</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And finally, to touch the chords of the human heart, that is, to sing, to celebrate with hymns of praise (page. 16)</a:t>
            </a:r>
          </a:p>
          <a:p>
            <a:pPr marL="628650" lvl="1"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The period of time between 450 B.C. to 30 B.C. was a time of great changes in the Greek language, due to Macedonian and Roman influences</a:t>
            </a:r>
          </a:p>
          <a:p>
            <a:pPr marL="1085850" lvl="2" indent="-171450" algn="l">
              <a:buFont typeface="Arial" panose="020B0604020202020204" pitchFamily="34" charset="0"/>
              <a:buChar char="•"/>
            </a:pPr>
            <a:r>
              <a:rPr lang="en-US" sz="1200" b="1" i="0" u="none" strike="noStrike" kern="1200" baseline="0" dirty="0">
                <a:solidFill>
                  <a:schemeClr val="tx1"/>
                </a:solidFill>
                <a:latin typeface="+mn-lt"/>
                <a:ea typeface="+mn-ea"/>
                <a:cs typeface="+mn-cs"/>
              </a:rPr>
              <a:t>In order to know what any word means, it is required that you know what it meant at the time it was used or written!</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We have already read Thayer’s contention that in the New Testament, the term meant to sing a hymn, to celebrate the praises of God in song</a:t>
            </a:r>
          </a:p>
          <a:p>
            <a:pPr marL="1085850" lvl="2"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To this, we will add one more well respected authority…</a:t>
            </a:r>
          </a:p>
          <a:p>
            <a:pPr marL="628650" lvl="1" indent="-171450" algn="l">
              <a:buFont typeface="Arial" panose="020B0604020202020204" pitchFamily="34" charset="0"/>
              <a:buChar char="•"/>
            </a:pPr>
            <a:endParaRPr kumimoji="0" lang="en-US" sz="4400" b="1"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Again, there is nothing in the etymology of the word, nor in the way it was used in the Greek New Testament that refers in any way to anything other than singing.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It is correctly translated “sing” in the New Testament</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Pattern Studied</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Psallo</a:t>
            </a:r>
            <a:r>
              <a:rPr lang="en-US" sz="1200" b="0" i="0" kern="1200" dirty="0">
                <a:solidFill>
                  <a:schemeClr val="tx1"/>
                </a:solidFill>
                <a:effectLst/>
                <a:latin typeface="+mn-lt"/>
                <a:ea typeface="+mn-ea"/>
                <a:cs typeface="+mn-cs"/>
              </a:rPr>
              <a:t> is employed in Romans 15:9 ("sing"), 1 Corinthians 14:15 ("I will sing . . . I will sing"), Ephesians 5:19 ("making melody") and James 5:13 ("let him sing praise"). This word means in the N. T. to sing a hymn, to celebrate the praises of God in song (Thayer, p. 675, so Vine, III, 58). Another lesson refutes the contention this term authorizes instrumental music in worship.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English word "psalms" is a transliteration of the Greek </a:t>
            </a:r>
            <a:r>
              <a:rPr lang="en-US" sz="1200" b="0" i="0" kern="1200" dirty="0" err="1">
                <a:solidFill>
                  <a:schemeClr val="tx1"/>
                </a:solidFill>
                <a:effectLst/>
                <a:latin typeface="+mn-lt"/>
                <a:ea typeface="+mn-ea"/>
                <a:cs typeface="+mn-cs"/>
              </a:rPr>
              <a:t>psalmos</a:t>
            </a:r>
            <a:r>
              <a:rPr lang="en-US" sz="1200" b="0" i="0" kern="1200" dirty="0">
                <a:solidFill>
                  <a:schemeClr val="tx1"/>
                </a:solidFill>
                <a:effectLst/>
                <a:latin typeface="+mn-lt"/>
                <a:ea typeface="+mn-ea"/>
                <a:cs typeface="+mn-cs"/>
              </a:rPr>
              <a:t>. The apostle employed this term in Ephesians 5:19 and Colossians 3:16. Thayer defines it thus: a striking, twanging . . . spec. a striking the chords of a musical instrument . . .; hence a pious song (p. 675).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Does this word imply the use of an instrument? According to the New Testament, psalms were spoken (Lk. 20:42, 43) and written (Lk. 24:44). Must one employ a piano or organ to speak or write? Of their use in the worship of the New Testament church, the Spirit commands, "speaking to yourselves in psalms" (Eph. 5:19). They are to be spoken, not played. Their purpose is "teaching and admonishing" (Col. 3:16). What teaching is done by the guitar's twang? What admonishing is done by the cymbal's crash? Undoubtedly, in the Old Testament pattern of worship psalms were sung to the accompaniment of instrumental music. But in the music of the New Testament church, psalms are to be rendered "with grace in your hearts" not "with a fiddle under your chin."</a:t>
            </a:r>
          </a:p>
          <a:p>
            <a:r>
              <a:rPr lang="en-US" sz="1200" b="0" i="0" kern="1200" dirty="0">
                <a:solidFill>
                  <a:schemeClr val="tx1"/>
                </a:solidFill>
                <a:effectLst/>
                <a:latin typeface="+mn-lt"/>
                <a:ea typeface="+mn-ea"/>
                <a:cs typeface="+mn-cs"/>
              </a:rPr>
              <a:t>The term "hymns" (Eph. 5:19; Col. 3:16) transliterates the Greek </a:t>
            </a:r>
            <a:r>
              <a:rPr lang="en-US" sz="1200" b="0" i="0" kern="1200" dirty="0" err="1">
                <a:solidFill>
                  <a:schemeClr val="tx1"/>
                </a:solidFill>
                <a:effectLst/>
                <a:latin typeface="+mn-lt"/>
                <a:ea typeface="+mn-ea"/>
                <a:cs typeface="+mn-cs"/>
              </a:rPr>
              <a:t>humnos</a:t>
            </a:r>
            <a:r>
              <a:rPr lang="en-US" sz="1200" b="0" i="0" kern="1200" dirty="0">
                <a:solidFill>
                  <a:schemeClr val="tx1"/>
                </a:solidFill>
                <a:effectLst/>
                <a:latin typeface="+mn-lt"/>
                <a:ea typeface="+mn-ea"/>
                <a:cs typeface="+mn-cs"/>
              </a:rPr>
              <a:t> and "denotes a song of praise addressed to God" (Vine, II, 241).</a:t>
            </a:r>
          </a:p>
          <a:p>
            <a:r>
              <a:rPr lang="en-US" sz="1200" b="0" i="0" kern="1200" dirty="0">
                <a:solidFill>
                  <a:schemeClr val="tx1"/>
                </a:solidFill>
                <a:effectLst/>
                <a:latin typeface="+mn-lt"/>
                <a:ea typeface="+mn-ea"/>
                <a:cs typeface="+mn-cs"/>
              </a:rPr>
              <a:t>"Spiritual songs" (ode </a:t>
            </a:r>
            <a:r>
              <a:rPr lang="en-US" sz="1200" b="0" i="0" kern="1200" dirty="0" err="1">
                <a:solidFill>
                  <a:schemeClr val="tx1"/>
                </a:solidFill>
                <a:effectLst/>
                <a:latin typeface="+mn-lt"/>
                <a:ea typeface="+mn-ea"/>
                <a:cs typeface="+mn-cs"/>
              </a:rPr>
              <a:t>pneumatikos</a:t>
            </a:r>
            <a:r>
              <a:rPr lang="en-US" sz="1200" b="0" i="0" kern="1200" dirty="0">
                <a:solidFill>
                  <a:schemeClr val="tx1"/>
                </a:solidFill>
                <a:effectLst/>
                <a:latin typeface="+mn-lt"/>
                <a:ea typeface="+mn-ea"/>
                <a:cs typeface="+mn-cs"/>
              </a:rPr>
              <a:t>; Eph. 5:19; Col. 3:16) are songs of which the burden is the things revealed by the Spirit (Vine, IV, 65), i.e., songs which teach biblical concepts.</a:t>
            </a: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53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Evangelinus</a:t>
            </a:r>
            <a:r>
              <a:rPr lang="en-US" sz="1200" b="1" i="0" kern="1200" dirty="0">
                <a:solidFill>
                  <a:schemeClr val="tx1"/>
                </a:solidFill>
                <a:effectLst/>
                <a:latin typeface="+mn-lt"/>
                <a:ea typeface="+mn-ea"/>
                <a:cs typeface="+mn-cs"/>
              </a:rPr>
              <a:t> Sophocles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Professor at Harvard in the mid 1800’s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Well respected Lexicographer (His lexicon is recognized as a preeminent authority)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Examined 146 secular and 77 ecclesiastical authors of the Roman period, as well as hundreds of authors, both secular and ecclesiastical as time has progressed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 declared in his lexicon throughout this long period there is not a single example of </a:t>
            </a:r>
            <a:r>
              <a:rPr lang="en-US" sz="1200" b="0" i="0" kern="1200" dirty="0" err="1">
                <a:solidFill>
                  <a:schemeClr val="tx1"/>
                </a:solidFill>
                <a:effectLst/>
                <a:latin typeface="+mn-lt"/>
                <a:ea typeface="+mn-ea"/>
                <a:cs typeface="+mn-cs"/>
              </a:rPr>
              <a:t>psallo</a:t>
            </a:r>
            <a:r>
              <a:rPr lang="en-US" sz="1200" b="0" i="0" kern="1200" dirty="0">
                <a:solidFill>
                  <a:schemeClr val="tx1"/>
                </a:solidFill>
                <a:effectLst/>
                <a:latin typeface="+mn-lt"/>
                <a:ea typeface="+mn-ea"/>
                <a:cs typeface="+mn-cs"/>
              </a:rPr>
              <a:t> involving or implying the use of an instrument!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meant always and everywhere </a:t>
            </a:r>
            <a:r>
              <a:rPr lang="en-US" sz="1200" b="0" i="1" kern="1200" dirty="0">
                <a:solidFill>
                  <a:schemeClr val="tx1"/>
                </a:solidFill>
                <a:effectLst/>
                <a:latin typeface="+mn-lt"/>
                <a:ea typeface="+mn-ea"/>
                <a:cs typeface="+mn-cs"/>
              </a:rPr>
              <a:t>“to chant, sing religious hymns.”</a:t>
            </a:r>
          </a:p>
          <a:p>
            <a:pPr marL="628650" lvl="1"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Inescapable conclusion is stated well by M.C. </a:t>
            </a:r>
            <a:r>
              <a:rPr lang="en-US" sz="1200" b="1" i="0" kern="1200" dirty="0" err="1">
                <a:solidFill>
                  <a:schemeClr val="tx1"/>
                </a:solidFill>
                <a:effectLst/>
                <a:latin typeface="+mn-lt"/>
                <a:ea typeface="+mn-ea"/>
                <a:cs typeface="+mn-cs"/>
              </a:rPr>
              <a:t>Kurfees</a:t>
            </a:r>
            <a:r>
              <a:rPr lang="en-US" sz="1200" b="1" i="0" kern="1200" dirty="0">
                <a:solidFill>
                  <a:schemeClr val="tx1"/>
                </a:solidFill>
                <a:effectLst/>
                <a:latin typeface="+mn-lt"/>
                <a:ea typeface="+mn-ea"/>
                <a:cs typeface="+mn-cs"/>
              </a:rPr>
              <a:t>, on pages 44 and 45 of his book</a:t>
            </a:r>
          </a:p>
          <a:p>
            <a:pPr marL="0" lv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“so the Greek word </a:t>
            </a:r>
            <a:r>
              <a:rPr lang="en-US" sz="1200" b="0" i="1" kern="1200" dirty="0" err="1">
                <a:solidFill>
                  <a:schemeClr val="tx1"/>
                </a:solidFill>
                <a:effectLst/>
                <a:latin typeface="+mn-lt"/>
                <a:ea typeface="+mn-ea"/>
                <a:cs typeface="+mn-cs"/>
              </a:rPr>
              <a:t>psallō</a:t>
            </a:r>
            <a:r>
              <a:rPr lang="en-US" sz="1200" b="0" i="0" kern="1200" dirty="0">
                <a:solidFill>
                  <a:schemeClr val="tx1"/>
                </a:solidFill>
                <a:effectLst/>
                <a:latin typeface="+mn-lt"/>
                <a:ea typeface="+mn-ea"/>
                <a:cs typeface="+mn-cs"/>
              </a:rPr>
              <a:t> once meant to pluck the hair, twang the bowstring, twitch a carpenter’s line, and to touch the chords of a musical instrument, but had entirely lost all of these meanings before the beginning of the New Testament period, and that, therefore, the word is never used in the New Testament nor in contemporaneous literature in any of these senses.  At this time, it not only meant to sing, but that is the only sense in which it was used, all the other meanings having entirely disappeared.”</a:t>
            </a:r>
          </a:p>
          <a:p>
            <a:pPr marL="628650" lvl="1"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Again, there is nothing in the etymology of the word, nor in the way it was used in the Greek New Testament that refers in any way to anything other than singing.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It is correctly translated “sing” in the New Testament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There are several scriptural rationales we can use to show why instrumental music in worship to God is unjustifiable and sinful.</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Those Who Use Instrumental Music:</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Are not walking by faith. </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5:7), </a:t>
            </a:r>
            <a:r>
              <a:rPr lang="en-US" sz="1200" b="0" i="1" kern="1200" dirty="0">
                <a:solidFill>
                  <a:schemeClr val="tx1"/>
                </a:solidFill>
                <a:effectLst/>
                <a:latin typeface="+mn-lt"/>
                <a:ea typeface="+mn-ea"/>
                <a:cs typeface="+mn-cs"/>
              </a:rPr>
              <a:t>“</a:t>
            </a:r>
            <a:r>
              <a:rPr lang="en-US" i="1" dirty="0"/>
              <a:t>For we walk by faith, not by sight.”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Context:  Our hope, as revealed in scripture</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Application:  Our walk (what we do day by day) is based on faith, which comes from hearing God’s word,    (cf. Romans 10:17).</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because of this walk of faith that we have hope!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sing by faith (Ephesians 5:19; Colossians 3:16), but we cannot play instruments in worship by faith</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Reject the basis for unity. </a:t>
            </a: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1:10), </a:t>
            </a:r>
            <a:r>
              <a:rPr lang="en-US" sz="1200" b="0" i="1" kern="1200" dirty="0">
                <a:solidFill>
                  <a:schemeClr val="tx1"/>
                </a:solidFill>
                <a:effectLst/>
                <a:latin typeface="+mn-lt"/>
                <a:ea typeface="+mn-ea"/>
                <a:cs typeface="+mn-cs"/>
              </a:rPr>
              <a:t>“</a:t>
            </a:r>
            <a:r>
              <a:rPr lang="en-US" b="0" i="1" dirty="0"/>
              <a:t>Now I plead with you, brethren, by the name of our Lord Jesus Christ, that you all speak the same thing, and that there be no divisions among you, but that you be perfectly joined together in the same mind and in the same judgment.”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Over 150 years ago, a great division took place among God’s people, because some did not limit themselves to the worship revealed in God’s word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 “speak the same thing” is unity of doctrine.”  This is not possible unless there is a single standard upon which we agree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4:11a), </a:t>
            </a:r>
            <a:r>
              <a:rPr lang="en-US" sz="1200" b="0" i="1" kern="1200" dirty="0">
                <a:solidFill>
                  <a:schemeClr val="tx1"/>
                </a:solidFill>
                <a:effectLst/>
                <a:latin typeface="+mn-lt"/>
                <a:ea typeface="+mn-ea"/>
                <a:cs typeface="+mn-cs"/>
              </a:rPr>
              <a:t>“</a:t>
            </a:r>
            <a:r>
              <a:rPr lang="en-US" i="1" dirty="0"/>
              <a:t>If anyone speaks, let him speak as the oracles of God…”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 one can speak as the oracles of God and advocate for instrumental music in worship</a:t>
            </a:r>
          </a:p>
          <a:p>
            <a:pPr marL="171450" lvl="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Make void their worship to God</a:t>
            </a:r>
          </a:p>
          <a:p>
            <a:r>
              <a:rPr lang="en-US" sz="1200" b="1" i="0" kern="1200" dirty="0">
                <a:solidFill>
                  <a:schemeClr val="tx1"/>
                </a:solidFill>
                <a:effectLst/>
                <a:latin typeface="+mn-lt"/>
                <a:ea typeface="+mn-ea"/>
                <a:cs typeface="+mn-cs"/>
              </a:rPr>
              <a:t>(John 4:24), </a:t>
            </a:r>
            <a:r>
              <a:rPr lang="en-US" sz="1200" b="0" i="1" kern="1200" dirty="0">
                <a:solidFill>
                  <a:schemeClr val="tx1"/>
                </a:solidFill>
                <a:effectLst/>
                <a:latin typeface="+mn-lt"/>
                <a:ea typeface="+mn-ea"/>
                <a:cs typeface="+mn-cs"/>
              </a:rPr>
              <a:t>“</a:t>
            </a:r>
            <a:r>
              <a:rPr lang="en-US" i="1" dirty="0"/>
              <a:t>God is Spirit, and those who worship Him </a:t>
            </a:r>
            <a:r>
              <a:rPr lang="en-US" i="1" u="sng" dirty="0"/>
              <a:t>must</a:t>
            </a:r>
            <a:r>
              <a:rPr lang="en-US" i="1" dirty="0"/>
              <a:t> worship in spirit and truth.”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in his prayer to the Father, declared, </a:t>
            </a:r>
            <a:r>
              <a:rPr lang="en-US" sz="1200" b="0" i="1" kern="1200" dirty="0">
                <a:solidFill>
                  <a:schemeClr val="tx1"/>
                </a:solidFill>
                <a:effectLst/>
                <a:latin typeface="+mn-lt"/>
                <a:ea typeface="+mn-ea"/>
                <a:cs typeface="+mn-cs"/>
              </a:rPr>
              <a:t>“Your word is truth.” </a:t>
            </a:r>
            <a:r>
              <a:rPr lang="en-US" sz="1200" b="1" i="0" kern="1200" dirty="0">
                <a:solidFill>
                  <a:schemeClr val="tx1"/>
                </a:solidFill>
                <a:effectLst/>
                <a:latin typeface="+mn-lt"/>
                <a:ea typeface="+mn-ea"/>
                <a:cs typeface="+mn-cs"/>
              </a:rPr>
              <a:t>(John 17:17)</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Since instrumental music is not found in the New Testament scriptures it is willful worship, and vain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(Mathew 15:9), [Scribes and Pharisees, who transgress God’s law because of their tradition], </a:t>
            </a:r>
            <a:r>
              <a:rPr lang="en-US" sz="1200" b="0" i="1" kern="1200" dirty="0">
                <a:solidFill>
                  <a:schemeClr val="tx1"/>
                </a:solidFill>
                <a:effectLst/>
                <a:latin typeface="+mn-lt"/>
                <a:ea typeface="+mn-ea"/>
                <a:cs typeface="+mn-cs"/>
              </a:rPr>
              <a:t>“</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a:t>
            </a:r>
            <a:endParaRPr lang="en-US" sz="1200" b="1"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These 6 points on this slide and the next are based on an article by Weldon Warnock</a:t>
            </a:r>
          </a:p>
          <a:p>
            <a:r>
              <a:rPr lang="en-US" sz="1200" b="0" i="0" kern="1200" dirty="0">
                <a:solidFill>
                  <a:schemeClr val="tx1"/>
                </a:solidFill>
                <a:effectLst/>
                <a:latin typeface="+mn-lt"/>
                <a:ea typeface="+mn-ea"/>
                <a:cs typeface="+mn-cs"/>
              </a:rPr>
              <a:t>Guardian of Truth XXXII: 21, pp. 641, 662-663</a:t>
            </a:r>
          </a:p>
          <a:p>
            <a:r>
              <a:rPr lang="en-US" sz="1200" b="0" i="0" kern="1200" dirty="0">
                <a:solidFill>
                  <a:schemeClr val="tx1"/>
                </a:solidFill>
                <a:effectLst/>
                <a:latin typeface="+mn-lt"/>
                <a:ea typeface="+mn-ea"/>
                <a:cs typeface="+mn-cs"/>
              </a:rPr>
              <a:t>November 3, 1988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8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Those who use instruments of Music: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Operate on the silence of the Scriptures.  (Classically, “It doesn’t say you can’t!)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That kind of warped thinking would allow sprinkling for baptism; soda pop and bacon for the Lord’s Table; and any other thing not expressly condemned.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writer of Hebrews clearly expresses the approach we should take to the silence of scripture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7:12-14), </a:t>
            </a:r>
            <a:r>
              <a:rPr lang="en-US" sz="1200" b="0" i="1" kern="1200" dirty="0">
                <a:solidFill>
                  <a:schemeClr val="tx1"/>
                </a:solidFill>
                <a:effectLst/>
                <a:latin typeface="+mn-lt"/>
                <a:ea typeface="+mn-ea"/>
                <a:cs typeface="+mn-cs"/>
              </a:rPr>
              <a:t>“</a:t>
            </a:r>
            <a:r>
              <a:rPr lang="en-US" i="1" dirty="0"/>
              <a:t>For the priesthood being changed, of necessity there is also a change of the law.</a:t>
            </a:r>
            <a:r>
              <a:rPr lang="en-US" i="1" baseline="30000" dirty="0"/>
              <a:t> 13</a:t>
            </a:r>
            <a:r>
              <a:rPr lang="en-US" i="1" dirty="0"/>
              <a:t> For He of whom these things are spoken belongs to another tribe, from which no man has officiated at the altar. </a:t>
            </a:r>
            <a:r>
              <a:rPr lang="en-US" i="1" baseline="30000" dirty="0"/>
              <a:t>14</a:t>
            </a:r>
            <a:r>
              <a:rPr lang="en-US" i="1" dirty="0"/>
              <a:t> For it is evident that our Lord arose from Judah, of which tribe Moses spoke nothing concerning priesthood.”</a:t>
            </a:r>
            <a:endParaRPr lang="en-US" i="0" dirty="0"/>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 Christians, we must always seek authorization from God, and never presume upon the silence of scripture.</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To presume upon the silence of scripture is to elevate one’s own desires and traditions, Just like the scribes and Pharisees.</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(Mark 7:13), [Jesus accused them of], </a:t>
            </a:r>
            <a:r>
              <a:rPr lang="en-US" sz="1200" b="0" i="1" kern="1200" dirty="0">
                <a:solidFill>
                  <a:schemeClr val="tx1"/>
                </a:solidFill>
                <a:effectLst/>
                <a:latin typeface="+mn-lt"/>
                <a:ea typeface="+mn-ea"/>
                <a:cs typeface="+mn-cs"/>
              </a:rPr>
              <a:t>“</a:t>
            </a:r>
            <a:r>
              <a:rPr lang="en-US" i="1" dirty="0"/>
              <a:t>making the word of God of no effect through your tradition which you have handed down. And many such things you do.”</a:t>
            </a:r>
            <a:endParaRPr lang="en-US" sz="1200" b="1"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Ignore the authority of Christ. </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3:17), </a:t>
            </a:r>
            <a:r>
              <a:rPr lang="en-US" sz="1200" b="0" i="1" kern="1200" dirty="0">
                <a:solidFill>
                  <a:schemeClr val="tx1"/>
                </a:solidFill>
                <a:effectLst/>
                <a:latin typeface="+mn-lt"/>
                <a:ea typeface="+mn-ea"/>
                <a:cs typeface="+mn-cs"/>
              </a:rPr>
              <a:t>“</a:t>
            </a:r>
            <a:r>
              <a:rPr lang="en-US" b="0" i="1" dirty="0"/>
              <a:t>And whatever you do in word or deed, do all in the name of the Lord Jesus, giving thanks to God the Father through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You can’t run back to King David for authority, King Jesus is where we place our trust and allegiance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28:18), </a:t>
            </a:r>
            <a:r>
              <a:rPr lang="en-US" sz="1200" b="0" i="1" kern="1200" dirty="0">
                <a:solidFill>
                  <a:schemeClr val="tx1"/>
                </a:solidFill>
                <a:effectLst/>
                <a:latin typeface="+mn-lt"/>
                <a:ea typeface="+mn-ea"/>
                <a:cs typeface="+mn-cs"/>
              </a:rPr>
              <a:t>“</a:t>
            </a:r>
            <a:r>
              <a:rPr lang="en-US" i="1" dirty="0"/>
              <a:t>And Jesus came and spoke to them, saying, “All authority has been given to Me in heaven and on earth.”</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 beyond that which Is written.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Paul understood this important principle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4:6), </a:t>
            </a:r>
            <a:r>
              <a:rPr lang="en-US" sz="1200" b="0" i="1" kern="1200" dirty="0">
                <a:solidFill>
                  <a:schemeClr val="tx1"/>
                </a:solidFill>
                <a:effectLst/>
                <a:latin typeface="+mn-lt"/>
                <a:ea typeface="+mn-ea"/>
                <a:cs typeface="+mn-cs"/>
              </a:rPr>
              <a:t>“</a:t>
            </a:r>
            <a:r>
              <a:rPr lang="en-US" i="1" dirty="0"/>
              <a:t>Now these things, brethren, I have figuratively transferred to myself and Apollos for your sakes, </a:t>
            </a:r>
            <a:r>
              <a:rPr lang="en-US" i="1" u="sng" dirty="0"/>
              <a:t>that you may learn in us not to think beyond what is written</a:t>
            </a:r>
            <a:r>
              <a:rPr lang="en-US" i="1" dirty="0"/>
              <a:t>, that none of you may be puffed up on behalf of one against the other.”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 omitted nothing he wanted us to know and do.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are regulated by that which is written.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There is nothing written about instrumental music in worship, therefore, we go beyond the boundary of the inspired precepts when we use it.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John 9-11), </a:t>
            </a:r>
            <a:r>
              <a:rPr lang="en-US" sz="1200" b="0" i="1" kern="1200" dirty="0">
                <a:solidFill>
                  <a:schemeClr val="tx1"/>
                </a:solidFill>
                <a:effectLst/>
                <a:latin typeface="+mn-lt"/>
                <a:ea typeface="+mn-ea"/>
                <a:cs typeface="+mn-cs"/>
              </a:rPr>
              <a:t>“</a:t>
            </a:r>
            <a:r>
              <a:rPr lang="en-US" i="1" dirty="0"/>
              <a:t>Whoever transgresses and does not abide in the doctrine of Christ does not have God. He who abides in the doctrine of Christ has both the Father and the Son.</a:t>
            </a:r>
            <a:r>
              <a:rPr lang="en-US" i="1" baseline="30000" dirty="0"/>
              <a:t> 10</a:t>
            </a:r>
            <a:r>
              <a:rPr lang="en-US" i="1" dirty="0"/>
              <a:t> If anyone comes to you and does not bring this doctrine, do not receive him into your house nor greet him;</a:t>
            </a:r>
            <a:r>
              <a:rPr lang="en-US" i="1" baseline="30000" dirty="0"/>
              <a:t> 11</a:t>
            </a:r>
            <a:r>
              <a:rPr lang="en-US" i="1" dirty="0"/>
              <a:t> for he who greets him shares in his evil deeds.”</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10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issue of worship in music is a scriptural issue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Our opposition to the use of instruments is not a matter of tradition or preference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based in scriptural principles that are clear and unassailable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 can no more give up our opposition to the instrument than we can give up our position on baptism!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 is no place for compromise, and we must resolve to stand upon God’s word.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God has revealed His desire that we worship Him by offering up the fruit of our lips in song.  Teaching and admonishing one another with Psalms, Hymns and Spiritual Songs.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what God wants, it satisfies Him.  As such, it should satisfy us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B99E6-B0EC-4D01-BDC8-39D9D79BF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1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BF4D-B7DF-4ADB-B305-4A17ACE84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B6A92-08B5-43B1-BF2C-7594FD568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C7301A-D12A-47DC-85B5-2F77E52788DD}"/>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1D32CE7E-D0F3-4D31-ACA6-3F0480E9E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91B12-A579-4ECA-846D-4D78FEBB78C8}"/>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161306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9CFB-4D0D-4E0B-83A7-64297EACB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A40E95-E189-453E-9113-E7D44FD5C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5AF5D-DF6B-4FD9-BCEE-2C1C09F80807}"/>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4356FB4A-619D-4830-B6B1-12780A3CA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7689E-0570-467D-9C81-59E1C2DCEEE2}"/>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116012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B6662-8FE1-492C-99F9-4E771974F5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C42A3E-2F48-41F9-ABA3-D8F121421C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4020B-898C-4BB5-ABE9-B03759DB8B1A}"/>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883ADCD6-9D03-4532-8CDB-44981702D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19B25-2474-47AA-B336-FDD31C1ED722}"/>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22113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CA89-8E83-4C75-A7FF-2C7D32CC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898E1-6681-4385-A5C7-6EC0560E3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4A05F-87E3-4332-8DAA-793CC2111C30}"/>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DA38B9C7-B7B5-4621-B416-7E65654B7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4906-3B6C-44E9-98D5-54552DE5DCB1}"/>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6073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375F-3A1F-4B3C-87F5-57F69BD62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0C313E-A7CC-4398-B1A5-4DAB2686D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F19F5-D023-455A-BF5A-EA42F4E377F5}"/>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B7C0C64B-65F1-4558-B7F1-9956F22E0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5936A-EB17-4357-BFE8-3A6F09E374C9}"/>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28968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AAAE-37B7-47D5-B9C6-1EE980DE1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BF530-04E3-42DF-9730-3B31A9180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B2D88-8696-4F7D-BE43-D1A67C497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94094-92F2-46C2-AC36-B84DD5FFB3C0}"/>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6" name="Footer Placeholder 5">
            <a:extLst>
              <a:ext uri="{FF2B5EF4-FFF2-40B4-BE49-F238E27FC236}">
                <a16:creationId xmlns:a16="http://schemas.microsoft.com/office/drawing/2014/main" id="{C88679AE-DB87-408D-B206-BDC58786A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89415-0DF2-4200-9B9F-92A1EEED1F9B}"/>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217986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F836-9FA7-42C0-A54E-0FFE8648D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F7AB8-C155-4C27-A4F4-ABDE7237B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1042E-EC73-47D7-8A31-BA331A809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CEA1C-E795-43A5-A085-30B4CEB6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8C2DF-9ED1-40F0-9ED0-E81F033C15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7D8DB-9F48-4D35-8591-4AC9D4726CD9}"/>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8" name="Footer Placeholder 7">
            <a:extLst>
              <a:ext uri="{FF2B5EF4-FFF2-40B4-BE49-F238E27FC236}">
                <a16:creationId xmlns:a16="http://schemas.microsoft.com/office/drawing/2014/main" id="{858D198D-89B7-4B35-944A-5B10CB340F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07AD5-5B23-4893-9D61-D6BBF9848B70}"/>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354179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B50B-BA1F-4B1B-BD55-BFF6B16A2C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C1A641-8F71-436B-9681-BD7961DECDF6}"/>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4" name="Footer Placeholder 3">
            <a:extLst>
              <a:ext uri="{FF2B5EF4-FFF2-40B4-BE49-F238E27FC236}">
                <a16:creationId xmlns:a16="http://schemas.microsoft.com/office/drawing/2014/main" id="{D76E1BA5-F679-4CF1-9DBE-A1A38B4623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C9B688-C474-43B7-BE62-E7AC71378487}"/>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130063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14D3F-BDFB-476F-A26D-C4D222C91606}"/>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3" name="Footer Placeholder 2">
            <a:extLst>
              <a:ext uri="{FF2B5EF4-FFF2-40B4-BE49-F238E27FC236}">
                <a16:creationId xmlns:a16="http://schemas.microsoft.com/office/drawing/2014/main" id="{C4D02F8C-2FC7-4B93-8249-A5971056A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EDA312-D38C-4B30-9624-743A9AB8DF4F}"/>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279649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E4F0-1995-43D5-8C2C-F0E830D1F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C40F5-1D6E-4E7D-B678-DF27034AE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52150-D484-4E86-B91A-F48B10DD4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722F8-1D02-411B-9E98-1B8CB1FEC4C2}"/>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6" name="Footer Placeholder 5">
            <a:extLst>
              <a:ext uri="{FF2B5EF4-FFF2-40B4-BE49-F238E27FC236}">
                <a16:creationId xmlns:a16="http://schemas.microsoft.com/office/drawing/2014/main" id="{7C893242-3071-4BB5-945E-57C91F5FA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1B763-4089-41C4-BF40-2538867FBAC8}"/>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381852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A95F-B029-4926-90E7-E066718A6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91557B-E80C-4C5B-8DB8-FDC730A75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9D3F8-4AA8-4068-8A73-43FDBF835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A72B5-B3E9-45D2-8838-955141BBF36D}"/>
              </a:ext>
            </a:extLst>
          </p:cNvPr>
          <p:cNvSpPr>
            <a:spLocks noGrp="1"/>
          </p:cNvSpPr>
          <p:nvPr>
            <p:ph type="dt" sz="half" idx="10"/>
          </p:nvPr>
        </p:nvSpPr>
        <p:spPr/>
        <p:txBody>
          <a:bodyPr/>
          <a:lstStyle/>
          <a:p>
            <a:fld id="{82290528-4310-4D8D-BDF2-D47E9A5B4756}" type="datetimeFigureOut">
              <a:rPr lang="en-US" smtClean="0"/>
              <a:t>4/3/2019</a:t>
            </a:fld>
            <a:endParaRPr lang="en-US"/>
          </a:p>
        </p:txBody>
      </p:sp>
      <p:sp>
        <p:nvSpPr>
          <p:cNvPr id="6" name="Footer Placeholder 5">
            <a:extLst>
              <a:ext uri="{FF2B5EF4-FFF2-40B4-BE49-F238E27FC236}">
                <a16:creationId xmlns:a16="http://schemas.microsoft.com/office/drawing/2014/main" id="{16F98530-7D53-4034-AB69-48169FD9C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9E0AB-D877-42D7-AF85-2F5FED506105}"/>
              </a:ext>
            </a:extLst>
          </p:cNvPr>
          <p:cNvSpPr>
            <a:spLocks noGrp="1"/>
          </p:cNvSpPr>
          <p:nvPr>
            <p:ph type="sldNum" sz="quarter" idx="12"/>
          </p:nvPr>
        </p:nvSpPr>
        <p:spPr/>
        <p:txBody>
          <a:bodyPr/>
          <a:lstStyle/>
          <a:p>
            <a:fld id="{D4DCE6C4-0602-40AF-97D4-7196934B2D50}" type="slidenum">
              <a:rPr lang="en-US" smtClean="0"/>
              <a:t>‹#›</a:t>
            </a:fld>
            <a:endParaRPr lang="en-US"/>
          </a:p>
        </p:txBody>
      </p:sp>
    </p:spTree>
    <p:extLst>
      <p:ext uri="{BB962C8B-B14F-4D97-AF65-F5344CB8AC3E}">
        <p14:creationId xmlns:p14="http://schemas.microsoft.com/office/powerpoint/2010/main" val="30198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17858-A90F-4126-8EDB-2E867576B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C5D80F-41F3-4FDA-B47B-62771F94B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60C05-F4E8-4139-B479-A3103F8E1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90528-4310-4D8D-BDF2-D47E9A5B4756}" type="datetimeFigureOut">
              <a:rPr lang="en-US" smtClean="0"/>
              <a:t>4/3/2019</a:t>
            </a:fld>
            <a:endParaRPr lang="en-US"/>
          </a:p>
        </p:txBody>
      </p:sp>
      <p:sp>
        <p:nvSpPr>
          <p:cNvPr id="5" name="Footer Placeholder 4">
            <a:extLst>
              <a:ext uri="{FF2B5EF4-FFF2-40B4-BE49-F238E27FC236}">
                <a16:creationId xmlns:a16="http://schemas.microsoft.com/office/drawing/2014/main" id="{3D4387CC-8848-4745-8C2B-CE31D383B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A34E76-6B2D-4A3D-8084-885E253D0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CE6C4-0602-40AF-97D4-7196934B2D50}" type="slidenum">
              <a:rPr lang="en-US" smtClean="0"/>
              <a:t>‹#›</a:t>
            </a:fld>
            <a:endParaRPr lang="en-US"/>
          </a:p>
        </p:txBody>
      </p:sp>
    </p:spTree>
    <p:extLst>
      <p:ext uri="{BB962C8B-B14F-4D97-AF65-F5344CB8AC3E}">
        <p14:creationId xmlns:p14="http://schemas.microsoft.com/office/powerpoint/2010/main" val="1407302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694040" y="1991033"/>
            <a:ext cx="6980904" cy="252540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 </a:t>
            </a:r>
            <a:r>
              <a:rPr lang="en-US" sz="5400" dirty="0">
                <a:latin typeface="Mervale Script" panose="03060506000000020000" pitchFamily="66" charset="0"/>
              </a:rPr>
              <a:t>speaking to one another in psalms and hymns and spiritual songs…”</a:t>
            </a:r>
            <a:br>
              <a:rPr lang="en-US" i="1" dirty="0"/>
            </a:br>
            <a:r>
              <a:rPr lang="en-US" dirty="0"/>
              <a:t>                   </a:t>
            </a:r>
            <a:r>
              <a:rPr lang="en-US" sz="4000" b="1" dirty="0"/>
              <a:t>Ephesians 5:19</a:t>
            </a:r>
          </a:p>
        </p:txBody>
      </p:sp>
      <p:sp>
        <p:nvSpPr>
          <p:cNvPr id="3" name="Subtitle 2">
            <a:extLst>
              <a:ext uri="{FF2B5EF4-FFF2-40B4-BE49-F238E27FC236}">
                <a16:creationId xmlns:a16="http://schemas.microsoft.com/office/drawing/2014/main" id="{104502CE-2D3D-4445-A469-A987C0E5D229}"/>
              </a:ext>
            </a:extLst>
          </p:cNvPr>
          <p:cNvSpPr>
            <a:spLocks noGrp="1"/>
          </p:cNvSpPr>
          <p:nvPr>
            <p:ph type="subTitle" idx="1"/>
          </p:nvPr>
        </p:nvSpPr>
        <p:spPr>
          <a:xfrm>
            <a:off x="1602658" y="4516438"/>
            <a:ext cx="9144000" cy="1655762"/>
          </a:xfrm>
        </p:spPr>
        <p:txBody>
          <a:bodyPr/>
          <a:lstStyle/>
          <a:p>
            <a:pPr algn="r"/>
            <a:endParaRPr lang="en-US" dirty="0"/>
          </a:p>
        </p:txBody>
      </p:sp>
    </p:spTree>
    <p:extLst>
      <p:ext uri="{BB962C8B-B14F-4D97-AF65-F5344CB8AC3E}">
        <p14:creationId xmlns:p14="http://schemas.microsoft.com/office/powerpoint/2010/main" val="7351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823248" y="740928"/>
            <a:ext cx="6980904" cy="252540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Question:</a:t>
            </a:r>
            <a:br>
              <a:rPr lang="en-US" sz="4900" dirty="0">
                <a:latin typeface="Mervale Script" panose="03060506000000020000" pitchFamily="66" charset="0"/>
              </a:rPr>
            </a:br>
            <a:br>
              <a:rPr lang="en-US" sz="400" i="1" dirty="0"/>
            </a:br>
            <a:br>
              <a:rPr lang="en-US" sz="400" i="1" dirty="0"/>
            </a:br>
            <a:br>
              <a:rPr lang="en-US" sz="400" i="1" dirty="0"/>
            </a:br>
            <a:r>
              <a:rPr lang="en-US" sz="4000" b="1" dirty="0"/>
              <a:t>What is the NT pattern for    music in Christian Worship?</a:t>
            </a:r>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407504" y="3591667"/>
            <a:ext cx="11410121" cy="252540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mn-lt"/>
              </a:rPr>
              <a:t>Matthew 26:30; Mark 14:26; Acts 16:25</a:t>
            </a:r>
          </a:p>
          <a:p>
            <a:r>
              <a:rPr lang="en-US" sz="4000" dirty="0">
                <a:latin typeface="+mn-lt"/>
              </a:rPr>
              <a:t>Romans 15:9; 1 Corinthians 14:15; Ephesians 5:18-19</a:t>
            </a:r>
          </a:p>
          <a:p>
            <a:r>
              <a:rPr lang="en-US" sz="4000" dirty="0">
                <a:latin typeface="+mn-lt"/>
              </a:rPr>
              <a:t>Colossians 3:16; Hebrews 2:12; James 5:13 </a:t>
            </a:r>
            <a:endParaRPr lang="en-US" sz="4000" b="1" dirty="0">
              <a:latin typeface="+mn-lt"/>
            </a:endParaRPr>
          </a:p>
        </p:txBody>
      </p:sp>
    </p:spTree>
    <p:extLst>
      <p:ext uri="{BB962C8B-B14F-4D97-AF65-F5344CB8AC3E}">
        <p14:creationId xmlns:p14="http://schemas.microsoft.com/office/powerpoint/2010/main" val="37157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823248" y="740928"/>
            <a:ext cx="6980904" cy="252540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Question:</a:t>
            </a:r>
            <a:br>
              <a:rPr lang="en-US" sz="4900" dirty="0">
                <a:latin typeface="Mervale Script" panose="03060506000000020000" pitchFamily="66" charset="0"/>
              </a:rPr>
            </a:br>
            <a:br>
              <a:rPr lang="en-US" sz="400" i="1" dirty="0"/>
            </a:br>
            <a:br>
              <a:rPr lang="en-US" sz="400" i="1" dirty="0"/>
            </a:br>
            <a:br>
              <a:rPr lang="en-US" sz="400" i="1" dirty="0"/>
            </a:br>
            <a:r>
              <a:rPr lang="en-US" sz="4000" b="1" dirty="0"/>
              <a:t>Are the English translations accurate?</a:t>
            </a:r>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407504" y="3591668"/>
            <a:ext cx="11410121" cy="16334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kumimoji="0" lang="en-US" sz="4400" b="0" i="1" u="none" strike="noStrike" kern="1200" cap="none" spc="0" normalizeH="0" baseline="0" noProof="0" dirty="0" err="1">
                <a:ln>
                  <a:noFill/>
                </a:ln>
                <a:solidFill>
                  <a:prstClr val="black"/>
                </a:solidFill>
                <a:effectLst/>
                <a:uLnTx/>
                <a:uFillTx/>
                <a:latin typeface="Calibri" panose="020F0502020204030204"/>
                <a:ea typeface="+mj-ea"/>
                <a:cs typeface="+mj-cs"/>
              </a:rPr>
              <a:t>humneō</a:t>
            </a:r>
            <a:r>
              <a:rPr lang="en-US" sz="4400" dirty="0">
                <a:solidFill>
                  <a:prstClr val="black"/>
                </a:solidFill>
                <a:latin typeface="Calibri" panose="020F0502020204030204"/>
              </a:rPr>
              <a:t> - 1) to sing the praise of, sing hymns to</a:t>
            </a:r>
          </a:p>
          <a:p>
            <a:pPr lvl="0" algn="l"/>
            <a:r>
              <a:rPr lang="en-US" sz="4400" dirty="0">
                <a:solidFill>
                  <a:prstClr val="black"/>
                </a:solidFill>
                <a:latin typeface="Calibri" panose="020F0502020204030204"/>
              </a:rPr>
              <a:t>2) to sing a hymn, to sing (Thayer) </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0244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823248" y="740928"/>
            <a:ext cx="6980904" cy="252540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Question:</a:t>
            </a:r>
            <a:br>
              <a:rPr lang="en-US" sz="4900" dirty="0">
                <a:latin typeface="Mervale Script" panose="03060506000000020000" pitchFamily="66" charset="0"/>
              </a:rPr>
            </a:br>
            <a:br>
              <a:rPr lang="en-US" sz="400" i="1" dirty="0"/>
            </a:br>
            <a:br>
              <a:rPr lang="en-US" sz="400" i="1" dirty="0"/>
            </a:br>
            <a:br>
              <a:rPr lang="en-US" sz="400" i="1" dirty="0"/>
            </a:br>
            <a:r>
              <a:rPr lang="en-US" sz="4000" b="1" dirty="0"/>
              <a:t>Are the English translations accurate?</a:t>
            </a:r>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407504" y="3591668"/>
            <a:ext cx="11410121" cy="107363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4400" i="1" dirty="0" err="1">
                <a:solidFill>
                  <a:prstClr val="black"/>
                </a:solidFill>
                <a:latin typeface="Calibri" panose="020F0502020204030204"/>
              </a:rPr>
              <a:t>adō</a:t>
            </a:r>
            <a:r>
              <a:rPr lang="en-US" sz="4400" dirty="0">
                <a:solidFill>
                  <a:prstClr val="black"/>
                </a:solidFill>
                <a:latin typeface="Calibri" panose="020F0502020204030204"/>
              </a:rPr>
              <a:t> </a:t>
            </a: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 </a:t>
            </a:r>
            <a:r>
              <a:rPr lang="en-US" sz="4400" dirty="0">
                <a:solidFill>
                  <a:prstClr val="black"/>
                </a:solidFill>
                <a:latin typeface="Calibri" panose="020F0502020204030204"/>
              </a:rPr>
              <a:t>to the praise of anyone, to sing (Thayer)</a:t>
            </a: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 </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8987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823248" y="740928"/>
            <a:ext cx="6980904" cy="252540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Question:</a:t>
            </a:r>
            <a:br>
              <a:rPr lang="en-US" sz="4900" dirty="0">
                <a:latin typeface="Mervale Script" panose="03060506000000020000" pitchFamily="66" charset="0"/>
              </a:rPr>
            </a:br>
            <a:br>
              <a:rPr lang="en-US" sz="400" i="1" dirty="0"/>
            </a:br>
            <a:br>
              <a:rPr lang="en-US" sz="400" i="1" dirty="0"/>
            </a:br>
            <a:br>
              <a:rPr lang="en-US" sz="400" i="1" dirty="0"/>
            </a:br>
            <a:r>
              <a:rPr lang="en-US" sz="4000" b="1" dirty="0"/>
              <a:t>Are the English translations accurate?</a:t>
            </a:r>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407504" y="3591667"/>
            <a:ext cx="11410121" cy="279047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kumimoji="0" lang="en-US" sz="4400" b="0" i="1" u="none" strike="noStrike" kern="1200" cap="none" spc="0" normalizeH="0" baseline="0" noProof="0" dirty="0" err="1">
                <a:ln>
                  <a:noFill/>
                </a:ln>
                <a:solidFill>
                  <a:prstClr val="black"/>
                </a:solidFill>
                <a:effectLst/>
                <a:uLnTx/>
                <a:uFillTx/>
                <a:latin typeface="Calibri" panose="020F0502020204030204"/>
                <a:ea typeface="+mj-ea"/>
                <a:cs typeface="+mj-cs"/>
              </a:rPr>
              <a:t>psall</a:t>
            </a:r>
            <a:r>
              <a:rPr lang="en-US" sz="4400" i="1" dirty="0">
                <a:solidFill>
                  <a:prstClr val="black"/>
                </a:solidFill>
                <a:latin typeface="Calibri" panose="020F0502020204030204"/>
              </a:rPr>
              <a:t>ō</a:t>
            </a: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 - </a:t>
            </a:r>
            <a:r>
              <a:rPr lang="en-US" sz="4400" dirty="0">
                <a:solidFill>
                  <a:prstClr val="black"/>
                </a:solidFill>
                <a:latin typeface="Calibri" panose="020F0502020204030204"/>
              </a:rPr>
              <a:t>1) to pluck off, pull out</a:t>
            </a:r>
          </a:p>
          <a:p>
            <a:pPr lvl="0" algn="l"/>
            <a:r>
              <a:rPr lang="en-US" sz="4400" dirty="0">
                <a:solidFill>
                  <a:prstClr val="black"/>
                </a:solidFill>
                <a:latin typeface="Calibri" panose="020F0502020204030204"/>
              </a:rPr>
              <a:t>2) to cause to vibrate by touching, to twang;    2d) in the NT to sing a hymn, to celebrate the praises of God in song  (Thayer)</a:t>
            </a: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 </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8922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808748" y="745257"/>
            <a:ext cx="6980904" cy="195147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900" dirty="0">
                <a:latin typeface="Mervale Script" panose="03060506000000020000" pitchFamily="66" charset="0"/>
              </a:rPr>
              <a:t>Conclusion on </a:t>
            </a:r>
            <a:r>
              <a:rPr lang="en-US" sz="4900" dirty="0" err="1">
                <a:latin typeface="Mervale Script" panose="03060506000000020000" pitchFamily="66" charset="0"/>
              </a:rPr>
              <a:t>psallō</a:t>
            </a:r>
            <a:r>
              <a:rPr lang="en-US" sz="4900" dirty="0">
                <a:latin typeface="Mervale Script" panose="03060506000000020000" pitchFamily="66" charset="0"/>
              </a:rPr>
              <a:t>:</a:t>
            </a:r>
            <a:br>
              <a:rPr lang="en-US" sz="4900" dirty="0">
                <a:latin typeface="Mervale Script" panose="03060506000000020000" pitchFamily="66" charset="0"/>
              </a:rPr>
            </a:br>
            <a:br>
              <a:rPr lang="en-US" sz="400" i="1" dirty="0"/>
            </a:br>
            <a:br>
              <a:rPr lang="en-US" sz="400" i="1" dirty="0"/>
            </a:br>
            <a:br>
              <a:rPr lang="en-US" sz="400" i="1" dirty="0"/>
            </a:br>
            <a:r>
              <a:rPr lang="en-US" sz="4000" b="1" dirty="0"/>
              <a:t>M.C. </a:t>
            </a:r>
            <a:r>
              <a:rPr lang="en-US" sz="4000" b="1" dirty="0" err="1"/>
              <a:t>Kurfees</a:t>
            </a:r>
            <a:endParaRPr lang="en-US" sz="4000" b="1" dirty="0"/>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437000" y="3399272"/>
            <a:ext cx="11410121" cy="2438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sz="4400" i="1" dirty="0">
                <a:solidFill>
                  <a:prstClr val="black"/>
                </a:solidFill>
                <a:latin typeface="Calibri" panose="020F0502020204030204"/>
              </a:rPr>
              <a:t>“At this time, it not only meant to sing, but that is the only sense in which it was used, all the other meanings having entirely disappeared.”</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00289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184400" y="745257"/>
            <a:ext cx="7924800" cy="118514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dirty="0">
                <a:latin typeface="Mervale Script" panose="03060506000000020000" pitchFamily="66" charset="0"/>
              </a:rPr>
              <a:t>Those who use instrumental music</a:t>
            </a:r>
            <a:endParaRPr lang="en-US" b="1" dirty="0"/>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390939" y="2260600"/>
            <a:ext cx="11410121" cy="4216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u="none" strike="noStrike" kern="1200" cap="none" spc="0" normalizeH="0" baseline="0" noProof="0" dirty="0">
                <a:ln>
                  <a:noFill/>
                </a:ln>
                <a:solidFill>
                  <a:prstClr val="black"/>
                </a:solidFill>
                <a:effectLst/>
                <a:uLnTx/>
                <a:uFillTx/>
                <a:latin typeface="Calibri" panose="020F0502020204030204"/>
                <a:ea typeface="+mj-ea"/>
                <a:cs typeface="+mj-cs"/>
              </a:rPr>
              <a:t>Are not walking by Faith</a:t>
            </a:r>
          </a:p>
          <a:p>
            <a:pPr marL="0" marR="0" lvl="0" indent="0" defTabSz="914400" rtl="0" eaLnBrk="1" fontAlgn="auto" latinLnBrk="0" hangingPunct="1">
              <a:lnSpc>
                <a:spcPct val="90000"/>
              </a:lnSpc>
              <a:spcBef>
                <a:spcPct val="0"/>
              </a:spcBef>
              <a:spcAft>
                <a:spcPts val="0"/>
              </a:spcAft>
              <a:buClrTx/>
              <a:buSzTx/>
              <a:buFontTx/>
              <a:buNone/>
              <a:tabLst/>
              <a:defRPr/>
            </a:pPr>
            <a:r>
              <a:rPr lang="en-US" sz="4400" dirty="0">
                <a:solidFill>
                  <a:prstClr val="black"/>
                </a:solidFill>
                <a:latin typeface="Calibri" panose="020F0502020204030204"/>
              </a:rPr>
              <a:t>2 Corinthians 5:7; Romans 10:17</a:t>
            </a:r>
          </a:p>
          <a:p>
            <a:pPr marL="0" marR="0" lvl="0" indent="0" defTabSz="914400" rtl="0" eaLnBrk="1" fontAlgn="auto" latinLnBrk="0" hangingPunct="1">
              <a:lnSpc>
                <a:spcPct val="90000"/>
              </a:lnSpc>
              <a:spcBef>
                <a:spcPct val="0"/>
              </a:spcBef>
              <a:spcAft>
                <a:spcPts val="0"/>
              </a:spcAft>
              <a:buClrTx/>
              <a:buSzTx/>
              <a:buFontTx/>
              <a:buNone/>
              <a:tabLst/>
              <a:defRPr/>
            </a:pPr>
            <a:endParaRPr lang="en-US" sz="1200" dirty="0">
              <a:solidFill>
                <a:prstClr val="black"/>
              </a:solidFill>
              <a:latin typeface="Calibri" panose="020F0502020204030204"/>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u="none" strike="noStrike" kern="1200" cap="none" spc="0" normalizeH="0" baseline="0" noProof="0" dirty="0">
                <a:ln>
                  <a:noFill/>
                </a:ln>
                <a:solidFill>
                  <a:prstClr val="black"/>
                </a:solidFill>
                <a:effectLst/>
                <a:uLnTx/>
                <a:uFillTx/>
                <a:latin typeface="Calibri" panose="020F0502020204030204"/>
                <a:ea typeface="+mj-ea"/>
                <a:cs typeface="+mj-cs"/>
              </a:rPr>
              <a:t>Reject the Basis for Unity</a:t>
            </a:r>
          </a:p>
          <a:p>
            <a:pPr marL="0" marR="0" lvl="0" indent="0" defTabSz="914400" rtl="0" eaLnBrk="1" fontAlgn="auto" latinLnBrk="0" hangingPunct="1">
              <a:lnSpc>
                <a:spcPct val="90000"/>
              </a:lnSpc>
              <a:spcBef>
                <a:spcPct val="0"/>
              </a:spcBef>
              <a:spcAft>
                <a:spcPts val="0"/>
              </a:spcAft>
              <a:buClrTx/>
              <a:buSzTx/>
              <a:buFontTx/>
              <a:buNone/>
              <a:tabLst/>
              <a:defRPr/>
            </a:pPr>
            <a:r>
              <a:rPr lang="en-US" sz="4400" dirty="0">
                <a:solidFill>
                  <a:prstClr val="black"/>
                </a:solidFill>
                <a:latin typeface="Calibri" panose="020F0502020204030204"/>
              </a:rPr>
              <a:t>1 Corinthians 1:10; 1 Peter 4:11</a:t>
            </a:r>
          </a:p>
          <a:p>
            <a:pPr marL="0" marR="0" lvl="0" indent="0" defTabSz="914400" rtl="0" eaLnBrk="1" fontAlgn="auto" latinLnBrk="0" hangingPunct="1">
              <a:lnSpc>
                <a:spcPct val="90000"/>
              </a:lnSpc>
              <a:spcBef>
                <a:spcPct val="0"/>
              </a:spcBef>
              <a:spcAft>
                <a:spcPts val="0"/>
              </a:spcAft>
              <a:buClrTx/>
              <a:buSzTx/>
              <a:buFontTx/>
              <a:buNone/>
              <a:tabLst/>
              <a:defRPr/>
            </a:pPr>
            <a:endParaRPr lang="en-US" sz="1200" dirty="0">
              <a:solidFill>
                <a:prstClr val="black"/>
              </a:solidFill>
              <a:latin typeface="Calibri" panose="020F0502020204030204"/>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u="none" strike="noStrike" kern="1200" cap="none" spc="0" normalizeH="0" baseline="0" noProof="0" dirty="0">
                <a:ln>
                  <a:noFill/>
                </a:ln>
                <a:solidFill>
                  <a:prstClr val="black"/>
                </a:solidFill>
                <a:effectLst/>
                <a:uLnTx/>
                <a:uFillTx/>
                <a:latin typeface="Calibri" panose="020F0502020204030204"/>
                <a:ea typeface="+mj-ea"/>
                <a:cs typeface="+mj-cs"/>
              </a:rPr>
              <a:t>Make void their worship to God</a:t>
            </a:r>
          </a:p>
          <a:p>
            <a:pPr marL="0" marR="0" lvl="0" indent="0" defTabSz="914400" rtl="0" eaLnBrk="1" fontAlgn="auto" latinLnBrk="0" hangingPunct="1">
              <a:lnSpc>
                <a:spcPct val="90000"/>
              </a:lnSpc>
              <a:spcBef>
                <a:spcPct val="0"/>
              </a:spcBef>
              <a:spcAft>
                <a:spcPts val="0"/>
              </a:spcAft>
              <a:buClrTx/>
              <a:buSzTx/>
              <a:buFontTx/>
              <a:buNone/>
              <a:tabLst/>
              <a:defRPr/>
            </a:pPr>
            <a:r>
              <a:rPr lang="en-US" sz="4400" dirty="0">
                <a:solidFill>
                  <a:prstClr val="black"/>
                </a:solidFill>
                <a:latin typeface="Calibri" panose="020F0502020204030204"/>
              </a:rPr>
              <a:t>John 4:24; Matthew 15:9</a:t>
            </a:r>
            <a:endParaRPr kumimoji="0" lang="en-US" sz="440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5950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anim calcmode="lin" valueType="num">
                                      <p:cBhvr>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anim calcmode="lin" valueType="num">
                                      <p:cBhvr>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184400" y="745257"/>
            <a:ext cx="7924800" cy="118514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dirty="0">
                <a:latin typeface="Mervale Script" panose="03060506000000020000" pitchFamily="66" charset="0"/>
              </a:rPr>
              <a:t>Those who use instrumental music</a:t>
            </a:r>
            <a:endParaRPr lang="en-US" b="1" dirty="0"/>
          </a:p>
        </p:txBody>
      </p:sp>
      <p:sp>
        <p:nvSpPr>
          <p:cNvPr id="4" name="Title 1">
            <a:extLst>
              <a:ext uri="{FF2B5EF4-FFF2-40B4-BE49-F238E27FC236}">
                <a16:creationId xmlns:a16="http://schemas.microsoft.com/office/drawing/2014/main" id="{154B5945-FD07-4492-B7F5-0402ABC48425}"/>
              </a:ext>
            </a:extLst>
          </p:cNvPr>
          <p:cNvSpPr txBox="1">
            <a:spLocks/>
          </p:cNvSpPr>
          <p:nvPr/>
        </p:nvSpPr>
        <p:spPr>
          <a:xfrm>
            <a:off x="390939" y="2260600"/>
            <a:ext cx="11410121" cy="4216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vert="horz" lIns="182880" tIns="91440" rIns="182880" bIns="9144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Operate on the Silence</a:t>
            </a:r>
            <a:r>
              <a:rPr kumimoji="0" lang="en-US" sz="4400" b="1" i="0" u="none" strike="noStrike" kern="1200" cap="none" spc="0" normalizeH="0" noProof="0" dirty="0">
                <a:ln>
                  <a:noFill/>
                </a:ln>
                <a:solidFill>
                  <a:prstClr val="black"/>
                </a:solidFill>
                <a:effectLst/>
                <a:uLnTx/>
                <a:uFillTx/>
                <a:latin typeface="Calibri" panose="020F0502020204030204"/>
                <a:ea typeface="+mj-ea"/>
                <a:cs typeface="+mj-cs"/>
              </a:rPr>
              <a:t> of the Scriptures</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Hebrews 7:14; Mark 7:13</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Ignore the Authority of Christ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Colossians 3:17; Matthew</a:t>
            </a:r>
            <a:r>
              <a:rPr kumimoji="0" lang="en-US" sz="4400" b="0" i="0" u="none" strike="noStrike" kern="1200" cap="none" spc="0" normalizeH="0" noProof="0" dirty="0">
                <a:ln>
                  <a:noFill/>
                </a:ln>
                <a:solidFill>
                  <a:prstClr val="black"/>
                </a:solidFill>
                <a:effectLst/>
                <a:uLnTx/>
                <a:uFillTx/>
                <a:latin typeface="Calibri" panose="020F0502020204030204"/>
                <a:ea typeface="+mj-ea"/>
                <a:cs typeface="+mj-cs"/>
              </a:rPr>
              <a:t> 28:18</a:t>
            </a:r>
            <a:endPar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Go Beyond That</a:t>
            </a:r>
            <a:r>
              <a:rPr kumimoji="0" lang="en-US" sz="4400" b="1" i="0" u="none" strike="noStrike" kern="1200" cap="none" spc="0" normalizeH="0" noProof="0" dirty="0">
                <a:ln>
                  <a:noFill/>
                </a:ln>
                <a:solidFill>
                  <a:prstClr val="black"/>
                </a:solidFill>
                <a:effectLst/>
                <a:uLnTx/>
                <a:uFillTx/>
                <a:latin typeface="Calibri" panose="020F0502020204030204"/>
                <a:ea typeface="+mj-ea"/>
                <a:cs typeface="+mj-cs"/>
              </a:rPr>
              <a:t> Which is Written</a:t>
            </a: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1 Corinthians 4:6; 2 John</a:t>
            </a:r>
            <a:r>
              <a:rPr kumimoji="0" lang="en-US" sz="4400" b="0" i="0" u="none" strike="noStrike" kern="1200" cap="none" spc="0" normalizeH="0" noProof="0" dirty="0">
                <a:ln>
                  <a:noFill/>
                </a:ln>
                <a:solidFill>
                  <a:prstClr val="black"/>
                </a:solidFill>
                <a:effectLst/>
                <a:uLnTx/>
                <a:uFillTx/>
                <a:latin typeface="Calibri" panose="020F0502020204030204"/>
                <a:ea typeface="+mj-ea"/>
                <a:cs typeface="+mj-cs"/>
              </a:rPr>
              <a:t> 9-11</a:t>
            </a:r>
            <a:endPar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5491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anim calcmode="lin" valueType="num">
                                      <p:cBhvr>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anim calcmode="lin" valueType="num">
                                      <p:cBhvr>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F1D-D968-477B-AAB8-CD0487577D93}"/>
              </a:ext>
            </a:extLst>
          </p:cNvPr>
          <p:cNvSpPr>
            <a:spLocks noGrp="1"/>
          </p:cNvSpPr>
          <p:nvPr>
            <p:ph type="ctrTitle"/>
          </p:nvPr>
        </p:nvSpPr>
        <p:spPr>
          <a:xfrm>
            <a:off x="2630948" y="1973417"/>
            <a:ext cx="6980904" cy="282242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88900" cmpd="thickThin">
            <a:solidFill>
              <a:schemeClr val="bg2">
                <a:lumMod val="50000"/>
              </a:schemeClr>
            </a:solidFill>
          </a:ln>
        </p:spPr>
        <p:txBody>
          <a:bodyPr anchor="ctr">
            <a:normAutofit/>
          </a:bodyPr>
          <a:lstStyle/>
          <a:p>
            <a:r>
              <a:rPr lang="en-US" sz="4000" b="1" dirty="0"/>
              <a:t>God cares, and reveals, how      He wants us to worship Him.</a:t>
            </a:r>
            <a:br>
              <a:rPr lang="en-US" sz="4000" b="1" dirty="0"/>
            </a:br>
            <a:br>
              <a:rPr lang="en-US" sz="2400" b="1" dirty="0"/>
            </a:br>
            <a:r>
              <a:rPr lang="en-US" sz="4000" b="1" dirty="0"/>
              <a:t>May we have the resolve to   stand upon His revealed will!</a:t>
            </a:r>
          </a:p>
        </p:txBody>
      </p:sp>
      <p:sp>
        <p:nvSpPr>
          <p:cNvPr id="3" name="Subtitle 2">
            <a:extLst>
              <a:ext uri="{FF2B5EF4-FFF2-40B4-BE49-F238E27FC236}">
                <a16:creationId xmlns:a16="http://schemas.microsoft.com/office/drawing/2014/main" id="{104502CE-2D3D-4445-A469-A987C0E5D229}"/>
              </a:ext>
            </a:extLst>
          </p:cNvPr>
          <p:cNvSpPr>
            <a:spLocks noGrp="1"/>
          </p:cNvSpPr>
          <p:nvPr>
            <p:ph type="subTitle" idx="1"/>
          </p:nvPr>
        </p:nvSpPr>
        <p:spPr>
          <a:xfrm>
            <a:off x="1602658" y="4516438"/>
            <a:ext cx="9144000" cy="1655762"/>
          </a:xfrm>
        </p:spPr>
        <p:txBody>
          <a:bodyPr/>
          <a:lstStyle/>
          <a:p>
            <a:pPr algn="r"/>
            <a:endParaRPr lang="en-US" dirty="0"/>
          </a:p>
        </p:txBody>
      </p:sp>
    </p:spTree>
    <p:extLst>
      <p:ext uri="{BB962C8B-B14F-4D97-AF65-F5344CB8AC3E}">
        <p14:creationId xmlns:p14="http://schemas.microsoft.com/office/powerpoint/2010/main" val="38300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3894</Words>
  <Application>Microsoft Office PowerPoint</Application>
  <PresentationFormat>Widescreen</PresentationFormat>
  <Paragraphs>222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Mervale Script</vt:lpstr>
      <vt:lpstr>Calibri Light</vt:lpstr>
      <vt:lpstr>Calibri</vt:lpstr>
      <vt:lpstr>Office Theme</vt:lpstr>
      <vt:lpstr>“ speaking to one another in psalms and hymns and spiritual songs…”                    Ephesians 5:19</vt:lpstr>
      <vt:lpstr>Question:    What is the NT pattern for    music in Christian Worship?</vt:lpstr>
      <vt:lpstr>Question:    Are the English translations accurate?</vt:lpstr>
      <vt:lpstr>Question:    Are the English translations accurate?</vt:lpstr>
      <vt:lpstr>Question:    Are the English translations accurate?</vt:lpstr>
      <vt:lpstr>Conclusion on psallō:    M.C. Kurfees</vt:lpstr>
      <vt:lpstr>Those who use instrumental music</vt:lpstr>
      <vt:lpstr>Those who use instrumental music</vt:lpstr>
      <vt:lpstr>God cares, and reveals, how      He wants us to worship Him.  May we have the resolve to   stand upon His revealed will!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to one another in psalms and hymns and spiritual songs…”                    Ephesians 5:19</dc:title>
  <dc:creator>Stan Cox</dc:creator>
  <cp:lastModifiedBy>Stan Cox</cp:lastModifiedBy>
  <cp:revision>36</cp:revision>
  <dcterms:created xsi:type="dcterms:W3CDTF">2019-03-20T19:56:35Z</dcterms:created>
  <dcterms:modified xsi:type="dcterms:W3CDTF">2019-04-03T20:30:30Z</dcterms:modified>
</cp:coreProperties>
</file>